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7"/>
  </p:notesMasterIdLst>
  <p:handoutMasterIdLst>
    <p:handoutMasterId r:id="rId18"/>
  </p:handoutMasterIdLst>
  <p:sldIdLst>
    <p:sldId id="257" r:id="rId2"/>
    <p:sldId id="258" r:id="rId3"/>
    <p:sldId id="270" r:id="rId4"/>
    <p:sldId id="276" r:id="rId5"/>
    <p:sldId id="265" r:id="rId6"/>
    <p:sldId id="268" r:id="rId7"/>
    <p:sldId id="275" r:id="rId8"/>
    <p:sldId id="274" r:id="rId9"/>
    <p:sldId id="272" r:id="rId10"/>
    <p:sldId id="273" r:id="rId11"/>
    <p:sldId id="266" r:id="rId12"/>
    <p:sldId id="267" r:id="rId13"/>
    <p:sldId id="256" r:id="rId14"/>
    <p:sldId id="264" r:id="rId15"/>
    <p:sldId id="271" r:id="rId1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EC3E"/>
    <a:srgbClr val="65E99A"/>
    <a:srgbClr val="00E3DE"/>
    <a:srgbClr val="66FFFF"/>
    <a:srgbClr val="42EA62"/>
    <a:srgbClr val="29A420"/>
    <a:srgbClr val="A0D876"/>
    <a:srgbClr val="713605"/>
    <a:srgbClr val="BBCA70"/>
    <a:srgbClr val="95D4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7" d="100"/>
          <a:sy n="67"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33730F-9E3F-4AE4-AB9E-8E6BDFE90CAC}" type="doc">
      <dgm:prSet loTypeId="urn:microsoft.com/office/officeart/2005/8/layout/lProcess1" loCatId="process" qsTypeId="urn:microsoft.com/office/officeart/2005/8/quickstyle/simple1" qsCatId="simple" csTypeId="urn:microsoft.com/office/officeart/2005/8/colors/colorful1" csCatId="colorful" phldr="1"/>
      <dgm:spPr/>
      <dgm:t>
        <a:bodyPr/>
        <a:lstStyle/>
        <a:p>
          <a:pPr rtl="1"/>
          <a:endParaRPr lang="he-IL"/>
        </a:p>
      </dgm:t>
    </dgm:pt>
    <dgm:pt modelId="{84388CE9-DFE3-4D06-B02B-900D5CC75579}">
      <dgm:prSet phldrT="[טקסט]" custT="1"/>
      <dgm:spPr/>
      <dgm:t>
        <a:bodyPr/>
        <a:lstStyle/>
        <a:p>
          <a:pPr rtl="1"/>
          <a:r>
            <a:rPr lang="he-IL" sz="2000" dirty="0" smtClean="0"/>
            <a:t>פנים/אוצר</a:t>
          </a:r>
          <a:endParaRPr lang="he-IL" sz="2000" dirty="0"/>
        </a:p>
      </dgm:t>
    </dgm:pt>
    <dgm:pt modelId="{6FCD2692-AE03-4FCF-A78B-0D4934A2B655}" type="parTrans" cxnId="{1A5447D0-B0EE-4515-B65D-84D96968C2EE}">
      <dgm:prSet/>
      <dgm:spPr/>
      <dgm:t>
        <a:bodyPr/>
        <a:lstStyle/>
        <a:p>
          <a:pPr rtl="1"/>
          <a:endParaRPr lang="he-IL"/>
        </a:p>
      </dgm:t>
    </dgm:pt>
    <dgm:pt modelId="{D50A7645-38D9-49A8-A910-FB9DDF0FFF1E}" type="sibTrans" cxnId="{1A5447D0-B0EE-4515-B65D-84D96968C2EE}">
      <dgm:prSet/>
      <dgm:spPr/>
      <dgm:t>
        <a:bodyPr/>
        <a:lstStyle/>
        <a:p>
          <a:pPr rtl="1"/>
          <a:endParaRPr lang="he-IL"/>
        </a:p>
      </dgm:t>
    </dgm:pt>
    <dgm:pt modelId="{D5F3CA2E-DAC0-4C9F-AEE0-419EA2BB4167}">
      <dgm:prSet phldrT="[טקסט]" custT="1"/>
      <dgm:spPr/>
      <dgm:t>
        <a:bodyPr/>
        <a:lstStyle/>
        <a:p>
          <a:pPr rtl="1"/>
          <a:r>
            <a:rPr lang="he-IL" sz="2000" dirty="0" smtClean="0"/>
            <a:t>מליאת המועצה</a:t>
          </a:r>
          <a:endParaRPr lang="he-IL" sz="2000" dirty="0"/>
        </a:p>
      </dgm:t>
    </dgm:pt>
    <dgm:pt modelId="{75E88327-5CF5-4012-90E8-E985F990369B}" type="parTrans" cxnId="{4B66D5BF-3647-4D10-B8BA-DE1C86742476}">
      <dgm:prSet/>
      <dgm:spPr/>
      <dgm:t>
        <a:bodyPr/>
        <a:lstStyle/>
        <a:p>
          <a:pPr rtl="1"/>
          <a:endParaRPr lang="he-IL"/>
        </a:p>
      </dgm:t>
    </dgm:pt>
    <dgm:pt modelId="{0D0B0C38-6A34-4D76-9653-BFE1AC72976E}" type="sibTrans" cxnId="{4B66D5BF-3647-4D10-B8BA-DE1C86742476}">
      <dgm:prSet/>
      <dgm:spPr/>
      <dgm:t>
        <a:bodyPr/>
        <a:lstStyle/>
        <a:p>
          <a:pPr rtl="1"/>
          <a:endParaRPr lang="he-IL"/>
        </a:p>
      </dgm:t>
    </dgm:pt>
    <dgm:pt modelId="{89668C5E-FF48-40CB-A447-1C8FF9C04406}">
      <dgm:prSet phldrT="[טקסט]" custT="1"/>
      <dgm:spPr/>
      <dgm:t>
        <a:bodyPr/>
        <a:lstStyle/>
        <a:p>
          <a:pPr rtl="1"/>
          <a:r>
            <a:rPr lang="he-IL" sz="2000" dirty="0" smtClean="0"/>
            <a:t>ועד מקומי</a:t>
          </a:r>
          <a:endParaRPr lang="he-IL" sz="2000" dirty="0"/>
        </a:p>
      </dgm:t>
    </dgm:pt>
    <dgm:pt modelId="{E60B7FDA-4E3C-489C-8789-0FD3CED8EA51}" type="parTrans" cxnId="{8FCD1F5E-8651-4AC0-BB83-C05C0B09B511}">
      <dgm:prSet/>
      <dgm:spPr/>
      <dgm:t>
        <a:bodyPr/>
        <a:lstStyle/>
        <a:p>
          <a:pPr rtl="1"/>
          <a:endParaRPr lang="he-IL"/>
        </a:p>
      </dgm:t>
    </dgm:pt>
    <dgm:pt modelId="{DD1212C6-08EA-4C30-8DEF-169CA5E0AEDD}" type="sibTrans" cxnId="{8FCD1F5E-8651-4AC0-BB83-C05C0B09B511}">
      <dgm:prSet/>
      <dgm:spPr/>
      <dgm:t>
        <a:bodyPr/>
        <a:lstStyle/>
        <a:p>
          <a:pPr rtl="1"/>
          <a:endParaRPr lang="he-IL"/>
        </a:p>
      </dgm:t>
    </dgm:pt>
    <dgm:pt modelId="{56DA50DF-5F5F-47F1-AA0F-1585806BF64C}">
      <dgm:prSet phldrT="[טקסט]" custT="1"/>
      <dgm:spPr/>
      <dgm:t>
        <a:bodyPr/>
        <a:lstStyle/>
        <a:p>
          <a:pPr rtl="1"/>
          <a:r>
            <a:rPr lang="he-IL" sz="2000" dirty="0" smtClean="0"/>
            <a:t>רשם/ תמ"ת</a:t>
          </a:r>
          <a:endParaRPr lang="he-IL" sz="2000" dirty="0"/>
        </a:p>
      </dgm:t>
    </dgm:pt>
    <dgm:pt modelId="{6A81EEDD-8C09-4488-A41C-57A25F54957E}" type="parTrans" cxnId="{DE93E6E4-FDBB-4D06-B4DC-19F90EAE205B}">
      <dgm:prSet/>
      <dgm:spPr/>
      <dgm:t>
        <a:bodyPr/>
        <a:lstStyle/>
        <a:p>
          <a:pPr rtl="1"/>
          <a:endParaRPr lang="he-IL"/>
        </a:p>
      </dgm:t>
    </dgm:pt>
    <dgm:pt modelId="{5E9E55CF-DD76-4D08-8107-B24F97A24735}" type="sibTrans" cxnId="{DE93E6E4-FDBB-4D06-B4DC-19F90EAE205B}">
      <dgm:prSet/>
      <dgm:spPr/>
      <dgm:t>
        <a:bodyPr/>
        <a:lstStyle/>
        <a:p>
          <a:pPr rtl="1"/>
          <a:endParaRPr lang="he-IL"/>
        </a:p>
      </dgm:t>
    </dgm:pt>
    <dgm:pt modelId="{B248F8F4-9EA8-40DC-9937-95959D83C723}">
      <dgm:prSet phldrT="[טקסט]" custT="1"/>
      <dgm:spPr/>
      <dgm:t>
        <a:bodyPr/>
        <a:lstStyle/>
        <a:p>
          <a:pPr rtl="1"/>
          <a:r>
            <a:rPr lang="he-IL" sz="2000" dirty="0" smtClean="0"/>
            <a:t>אסיפה כללית</a:t>
          </a:r>
          <a:endParaRPr lang="he-IL" sz="2000" dirty="0"/>
        </a:p>
      </dgm:t>
    </dgm:pt>
    <dgm:pt modelId="{1A6D8CDD-D057-4A59-B004-A5C1292EF252}" type="parTrans" cxnId="{10DDB523-0BA4-47BC-B92B-2FEAEA2BE5A1}">
      <dgm:prSet/>
      <dgm:spPr/>
      <dgm:t>
        <a:bodyPr/>
        <a:lstStyle/>
        <a:p>
          <a:pPr rtl="1"/>
          <a:endParaRPr lang="he-IL"/>
        </a:p>
      </dgm:t>
    </dgm:pt>
    <dgm:pt modelId="{D3DE9A7E-E3E7-4933-8457-D4500E8E0277}" type="sibTrans" cxnId="{10DDB523-0BA4-47BC-B92B-2FEAEA2BE5A1}">
      <dgm:prSet/>
      <dgm:spPr/>
      <dgm:t>
        <a:bodyPr/>
        <a:lstStyle/>
        <a:p>
          <a:pPr rtl="1"/>
          <a:endParaRPr lang="he-IL"/>
        </a:p>
      </dgm:t>
    </dgm:pt>
    <dgm:pt modelId="{8850BAA7-5870-4E9E-9B28-8B586A16E01D}">
      <dgm:prSet phldrT="[טקסט]" custT="1"/>
      <dgm:spPr/>
      <dgm:t>
        <a:bodyPr/>
        <a:lstStyle/>
        <a:p>
          <a:pPr rtl="1"/>
          <a:r>
            <a:rPr lang="he-IL" sz="2000" dirty="0" err="1" smtClean="0"/>
            <a:t>אגש"ח</a:t>
          </a:r>
          <a:endParaRPr lang="he-IL" sz="2000" dirty="0"/>
        </a:p>
      </dgm:t>
    </dgm:pt>
    <dgm:pt modelId="{32B93701-D868-41EE-A139-1832A4E59F87}" type="parTrans" cxnId="{792D940F-90A5-4BF3-8C98-1B487976DCD4}">
      <dgm:prSet/>
      <dgm:spPr/>
      <dgm:t>
        <a:bodyPr/>
        <a:lstStyle/>
        <a:p>
          <a:pPr rtl="1"/>
          <a:endParaRPr lang="he-IL"/>
        </a:p>
      </dgm:t>
    </dgm:pt>
    <dgm:pt modelId="{633C8A65-B076-4A7E-9D88-FDEE972175EE}" type="sibTrans" cxnId="{792D940F-90A5-4BF3-8C98-1B487976DCD4}">
      <dgm:prSet/>
      <dgm:spPr/>
      <dgm:t>
        <a:bodyPr/>
        <a:lstStyle/>
        <a:p>
          <a:pPr rtl="1"/>
          <a:endParaRPr lang="he-IL"/>
        </a:p>
      </dgm:t>
    </dgm:pt>
    <dgm:pt modelId="{0B96DAE6-DCB3-40DB-9ECC-6DCB231B6E6F}" type="pres">
      <dgm:prSet presAssocID="{9133730F-9E3F-4AE4-AB9E-8E6BDFE90CAC}" presName="Name0" presStyleCnt="0">
        <dgm:presLayoutVars>
          <dgm:dir/>
          <dgm:animLvl val="lvl"/>
          <dgm:resizeHandles val="exact"/>
        </dgm:presLayoutVars>
      </dgm:prSet>
      <dgm:spPr/>
      <dgm:t>
        <a:bodyPr/>
        <a:lstStyle/>
        <a:p>
          <a:pPr rtl="1"/>
          <a:endParaRPr lang="he-IL"/>
        </a:p>
      </dgm:t>
    </dgm:pt>
    <dgm:pt modelId="{40C001BF-9918-4175-AE91-313C9AD84B9C}" type="pres">
      <dgm:prSet presAssocID="{84388CE9-DFE3-4D06-B02B-900D5CC75579}" presName="vertFlow" presStyleCnt="0"/>
      <dgm:spPr/>
    </dgm:pt>
    <dgm:pt modelId="{8B9F275F-710F-4C1D-89C6-B598C5A65B1D}" type="pres">
      <dgm:prSet presAssocID="{84388CE9-DFE3-4D06-B02B-900D5CC75579}" presName="header" presStyleLbl="node1" presStyleIdx="0" presStyleCnt="2" custLinFactNeighborX="-921" custLinFactNeighborY="-3480"/>
      <dgm:spPr/>
      <dgm:t>
        <a:bodyPr/>
        <a:lstStyle/>
        <a:p>
          <a:pPr rtl="1"/>
          <a:endParaRPr lang="he-IL"/>
        </a:p>
      </dgm:t>
    </dgm:pt>
    <dgm:pt modelId="{79E68EC7-9EA3-4F1D-8280-23953AC5D83E}" type="pres">
      <dgm:prSet presAssocID="{75E88327-5CF5-4012-90E8-E985F990369B}" presName="parTrans" presStyleLbl="sibTrans2D1" presStyleIdx="0" presStyleCnt="4" custScaleX="270636" custScaleY="121476"/>
      <dgm:spPr/>
      <dgm:t>
        <a:bodyPr/>
        <a:lstStyle/>
        <a:p>
          <a:pPr rtl="1"/>
          <a:endParaRPr lang="he-IL"/>
        </a:p>
      </dgm:t>
    </dgm:pt>
    <dgm:pt modelId="{1D2D5138-58B5-4816-AF0C-070EF0BCB4D5}" type="pres">
      <dgm:prSet presAssocID="{D5F3CA2E-DAC0-4C9F-AEE0-419EA2BB4167}" presName="child" presStyleLbl="alignAccFollowNode1" presStyleIdx="0" presStyleCnt="4" custLinFactNeighborX="-921" custLinFactNeighborY="8702">
        <dgm:presLayoutVars>
          <dgm:chMax val="0"/>
          <dgm:bulletEnabled val="1"/>
        </dgm:presLayoutVars>
      </dgm:prSet>
      <dgm:spPr/>
      <dgm:t>
        <a:bodyPr/>
        <a:lstStyle/>
        <a:p>
          <a:pPr rtl="1"/>
          <a:endParaRPr lang="he-IL"/>
        </a:p>
      </dgm:t>
    </dgm:pt>
    <dgm:pt modelId="{FD51CF2A-62CA-473F-B6E2-0B5ABC50FEB6}" type="pres">
      <dgm:prSet presAssocID="{0D0B0C38-6A34-4D76-9653-BFE1AC72976E}" presName="sibTrans" presStyleLbl="sibTrans2D1" presStyleIdx="1" presStyleCnt="4" custFlipVert="1" custFlipHor="1" custScaleX="263527" custScaleY="106661"/>
      <dgm:spPr/>
      <dgm:t>
        <a:bodyPr/>
        <a:lstStyle/>
        <a:p>
          <a:pPr rtl="1"/>
          <a:endParaRPr lang="he-IL"/>
        </a:p>
      </dgm:t>
    </dgm:pt>
    <dgm:pt modelId="{2AD0ABDB-0D4C-4991-BDFB-E81AC353CF30}" type="pres">
      <dgm:prSet presAssocID="{89668C5E-FF48-40CB-A447-1C8FF9C04406}" presName="child" presStyleLbl="alignAccFollowNode1" presStyleIdx="1" presStyleCnt="4" custLinFactNeighborX="-921" custLinFactNeighborY="1477">
        <dgm:presLayoutVars>
          <dgm:chMax val="0"/>
          <dgm:bulletEnabled val="1"/>
        </dgm:presLayoutVars>
      </dgm:prSet>
      <dgm:spPr/>
      <dgm:t>
        <a:bodyPr/>
        <a:lstStyle/>
        <a:p>
          <a:pPr rtl="1"/>
          <a:endParaRPr lang="he-IL"/>
        </a:p>
      </dgm:t>
    </dgm:pt>
    <dgm:pt modelId="{16188EC4-F85E-4DB6-B489-B69DE9DC1C28}" type="pres">
      <dgm:prSet presAssocID="{84388CE9-DFE3-4D06-B02B-900D5CC75579}" presName="hSp" presStyleCnt="0"/>
      <dgm:spPr/>
    </dgm:pt>
    <dgm:pt modelId="{3FB5F401-963C-4F60-A367-32486A83304C}" type="pres">
      <dgm:prSet presAssocID="{56DA50DF-5F5F-47F1-AA0F-1585806BF64C}" presName="vertFlow" presStyleCnt="0"/>
      <dgm:spPr/>
    </dgm:pt>
    <dgm:pt modelId="{017779E2-D7CF-41DC-88E4-9CE037911324}" type="pres">
      <dgm:prSet presAssocID="{56DA50DF-5F5F-47F1-AA0F-1585806BF64C}" presName="header" presStyleLbl="node1" presStyleIdx="1" presStyleCnt="2" custLinFactNeighborX="7896" custLinFactNeighborY="-14263"/>
      <dgm:spPr/>
      <dgm:t>
        <a:bodyPr/>
        <a:lstStyle/>
        <a:p>
          <a:pPr rtl="1"/>
          <a:endParaRPr lang="he-IL"/>
        </a:p>
      </dgm:t>
    </dgm:pt>
    <dgm:pt modelId="{B33F0CA6-899B-4DC6-B8CE-50846745EEE6}" type="pres">
      <dgm:prSet presAssocID="{1A6D8CDD-D057-4A59-B004-A5C1292EF252}" presName="parTrans" presStyleLbl="sibTrans2D1" presStyleIdx="2" presStyleCnt="4" custScaleX="268911" custScaleY="126970"/>
      <dgm:spPr/>
      <dgm:t>
        <a:bodyPr/>
        <a:lstStyle/>
        <a:p>
          <a:pPr rtl="1"/>
          <a:endParaRPr lang="he-IL"/>
        </a:p>
      </dgm:t>
    </dgm:pt>
    <dgm:pt modelId="{FDB28793-8BF7-497E-A82D-F8D374F23E7B}" type="pres">
      <dgm:prSet presAssocID="{B248F8F4-9EA8-40DC-9937-95959D83C723}" presName="child" presStyleLbl="alignAccFollowNode1" presStyleIdx="2" presStyleCnt="4" custLinFactNeighborX="7032" custLinFactNeighborY="-5434">
        <dgm:presLayoutVars>
          <dgm:chMax val="0"/>
          <dgm:bulletEnabled val="1"/>
        </dgm:presLayoutVars>
      </dgm:prSet>
      <dgm:spPr/>
      <dgm:t>
        <a:bodyPr/>
        <a:lstStyle/>
        <a:p>
          <a:pPr rtl="1"/>
          <a:endParaRPr lang="he-IL"/>
        </a:p>
      </dgm:t>
    </dgm:pt>
    <dgm:pt modelId="{BABB981F-0F19-4804-92B1-2B90DC264A80}" type="pres">
      <dgm:prSet presAssocID="{D3DE9A7E-E3E7-4933-8457-D4500E8E0277}" presName="sibTrans" presStyleLbl="sibTrans2D1" presStyleIdx="3" presStyleCnt="4" custScaleX="303358" custScaleY="126970"/>
      <dgm:spPr/>
      <dgm:t>
        <a:bodyPr/>
        <a:lstStyle/>
        <a:p>
          <a:pPr rtl="1"/>
          <a:endParaRPr lang="he-IL"/>
        </a:p>
      </dgm:t>
    </dgm:pt>
    <dgm:pt modelId="{AA989AFF-2306-41A3-97B2-B10E0DC2C6EB}" type="pres">
      <dgm:prSet presAssocID="{8850BAA7-5870-4E9E-9B28-8B586A16E01D}" presName="child" presStyleLbl="alignAccFollowNode1" presStyleIdx="3" presStyleCnt="4" custLinFactNeighborX="7032" custLinFactNeighborY="-18803">
        <dgm:presLayoutVars>
          <dgm:chMax val="0"/>
          <dgm:bulletEnabled val="1"/>
        </dgm:presLayoutVars>
      </dgm:prSet>
      <dgm:spPr/>
      <dgm:t>
        <a:bodyPr/>
        <a:lstStyle/>
        <a:p>
          <a:pPr rtl="1"/>
          <a:endParaRPr lang="he-IL"/>
        </a:p>
      </dgm:t>
    </dgm:pt>
  </dgm:ptLst>
  <dgm:cxnLst>
    <dgm:cxn modelId="{4B66D5BF-3647-4D10-B8BA-DE1C86742476}" srcId="{84388CE9-DFE3-4D06-B02B-900D5CC75579}" destId="{D5F3CA2E-DAC0-4C9F-AEE0-419EA2BB4167}" srcOrd="0" destOrd="0" parTransId="{75E88327-5CF5-4012-90E8-E985F990369B}" sibTransId="{0D0B0C38-6A34-4D76-9653-BFE1AC72976E}"/>
    <dgm:cxn modelId="{955BDFF7-30AF-439F-B545-A7BAF00FEA7F}" type="presOf" srcId="{8850BAA7-5870-4E9E-9B28-8B586A16E01D}" destId="{AA989AFF-2306-41A3-97B2-B10E0DC2C6EB}" srcOrd="0" destOrd="0" presId="urn:microsoft.com/office/officeart/2005/8/layout/lProcess1"/>
    <dgm:cxn modelId="{792D940F-90A5-4BF3-8C98-1B487976DCD4}" srcId="{56DA50DF-5F5F-47F1-AA0F-1585806BF64C}" destId="{8850BAA7-5870-4E9E-9B28-8B586A16E01D}" srcOrd="1" destOrd="0" parTransId="{32B93701-D868-41EE-A139-1832A4E59F87}" sibTransId="{633C8A65-B076-4A7E-9D88-FDEE972175EE}"/>
    <dgm:cxn modelId="{081B0AF1-2A04-425D-9204-8ED510A9EC6D}" type="presOf" srcId="{0D0B0C38-6A34-4D76-9653-BFE1AC72976E}" destId="{FD51CF2A-62CA-473F-B6E2-0B5ABC50FEB6}" srcOrd="0" destOrd="0" presId="urn:microsoft.com/office/officeart/2005/8/layout/lProcess1"/>
    <dgm:cxn modelId="{62133D96-C99B-439E-9BD7-8D43FB7FEA3A}" type="presOf" srcId="{75E88327-5CF5-4012-90E8-E985F990369B}" destId="{79E68EC7-9EA3-4F1D-8280-23953AC5D83E}" srcOrd="0" destOrd="0" presId="urn:microsoft.com/office/officeart/2005/8/layout/lProcess1"/>
    <dgm:cxn modelId="{8FCD1F5E-8651-4AC0-BB83-C05C0B09B511}" srcId="{84388CE9-DFE3-4D06-B02B-900D5CC75579}" destId="{89668C5E-FF48-40CB-A447-1C8FF9C04406}" srcOrd="1" destOrd="0" parTransId="{E60B7FDA-4E3C-489C-8789-0FD3CED8EA51}" sibTransId="{DD1212C6-08EA-4C30-8DEF-169CA5E0AEDD}"/>
    <dgm:cxn modelId="{26E3FC01-1059-4E31-AB31-AD028E7D6A42}" type="presOf" srcId="{B248F8F4-9EA8-40DC-9937-95959D83C723}" destId="{FDB28793-8BF7-497E-A82D-F8D374F23E7B}" srcOrd="0" destOrd="0" presId="urn:microsoft.com/office/officeart/2005/8/layout/lProcess1"/>
    <dgm:cxn modelId="{DADC752B-CC63-4C18-A1A6-4D98A622071D}" type="presOf" srcId="{56DA50DF-5F5F-47F1-AA0F-1585806BF64C}" destId="{017779E2-D7CF-41DC-88E4-9CE037911324}" srcOrd="0" destOrd="0" presId="urn:microsoft.com/office/officeart/2005/8/layout/lProcess1"/>
    <dgm:cxn modelId="{1A5447D0-B0EE-4515-B65D-84D96968C2EE}" srcId="{9133730F-9E3F-4AE4-AB9E-8E6BDFE90CAC}" destId="{84388CE9-DFE3-4D06-B02B-900D5CC75579}" srcOrd="0" destOrd="0" parTransId="{6FCD2692-AE03-4FCF-A78B-0D4934A2B655}" sibTransId="{D50A7645-38D9-49A8-A910-FB9DDF0FFF1E}"/>
    <dgm:cxn modelId="{F26FBCD7-480D-40A4-99F1-E7D573F1F6F8}" type="presOf" srcId="{D5F3CA2E-DAC0-4C9F-AEE0-419EA2BB4167}" destId="{1D2D5138-58B5-4816-AF0C-070EF0BCB4D5}" srcOrd="0" destOrd="0" presId="urn:microsoft.com/office/officeart/2005/8/layout/lProcess1"/>
    <dgm:cxn modelId="{F52E38C3-E8A5-4C5E-A77B-ABBE0478E883}" type="presOf" srcId="{84388CE9-DFE3-4D06-B02B-900D5CC75579}" destId="{8B9F275F-710F-4C1D-89C6-B598C5A65B1D}" srcOrd="0" destOrd="0" presId="urn:microsoft.com/office/officeart/2005/8/layout/lProcess1"/>
    <dgm:cxn modelId="{B53EB8B2-503A-4930-B284-DA2A9EB0B729}" type="presOf" srcId="{89668C5E-FF48-40CB-A447-1C8FF9C04406}" destId="{2AD0ABDB-0D4C-4991-BDFB-E81AC353CF30}" srcOrd="0" destOrd="0" presId="urn:microsoft.com/office/officeart/2005/8/layout/lProcess1"/>
    <dgm:cxn modelId="{9A729CAC-8598-4248-9610-AECEFA93C955}" type="presOf" srcId="{9133730F-9E3F-4AE4-AB9E-8E6BDFE90CAC}" destId="{0B96DAE6-DCB3-40DB-9ECC-6DCB231B6E6F}" srcOrd="0" destOrd="0" presId="urn:microsoft.com/office/officeart/2005/8/layout/lProcess1"/>
    <dgm:cxn modelId="{06BD5435-2D23-4A18-B3B1-55A8A0B81B44}" type="presOf" srcId="{1A6D8CDD-D057-4A59-B004-A5C1292EF252}" destId="{B33F0CA6-899B-4DC6-B8CE-50846745EEE6}" srcOrd="0" destOrd="0" presId="urn:microsoft.com/office/officeart/2005/8/layout/lProcess1"/>
    <dgm:cxn modelId="{F6D81946-6120-4440-BE5A-D14380D5F2BF}" type="presOf" srcId="{D3DE9A7E-E3E7-4933-8457-D4500E8E0277}" destId="{BABB981F-0F19-4804-92B1-2B90DC264A80}" srcOrd="0" destOrd="0" presId="urn:microsoft.com/office/officeart/2005/8/layout/lProcess1"/>
    <dgm:cxn modelId="{DE93E6E4-FDBB-4D06-B4DC-19F90EAE205B}" srcId="{9133730F-9E3F-4AE4-AB9E-8E6BDFE90CAC}" destId="{56DA50DF-5F5F-47F1-AA0F-1585806BF64C}" srcOrd="1" destOrd="0" parTransId="{6A81EEDD-8C09-4488-A41C-57A25F54957E}" sibTransId="{5E9E55CF-DD76-4D08-8107-B24F97A24735}"/>
    <dgm:cxn modelId="{10DDB523-0BA4-47BC-B92B-2FEAEA2BE5A1}" srcId="{56DA50DF-5F5F-47F1-AA0F-1585806BF64C}" destId="{B248F8F4-9EA8-40DC-9937-95959D83C723}" srcOrd="0" destOrd="0" parTransId="{1A6D8CDD-D057-4A59-B004-A5C1292EF252}" sibTransId="{D3DE9A7E-E3E7-4933-8457-D4500E8E0277}"/>
    <dgm:cxn modelId="{83582F0B-7C26-42CF-BFB0-D0EAF200C04A}" type="presParOf" srcId="{0B96DAE6-DCB3-40DB-9ECC-6DCB231B6E6F}" destId="{40C001BF-9918-4175-AE91-313C9AD84B9C}" srcOrd="0" destOrd="0" presId="urn:microsoft.com/office/officeart/2005/8/layout/lProcess1"/>
    <dgm:cxn modelId="{07BDDE0D-86B4-4222-8F7D-60805458B399}" type="presParOf" srcId="{40C001BF-9918-4175-AE91-313C9AD84B9C}" destId="{8B9F275F-710F-4C1D-89C6-B598C5A65B1D}" srcOrd="0" destOrd="0" presId="urn:microsoft.com/office/officeart/2005/8/layout/lProcess1"/>
    <dgm:cxn modelId="{71F4A4C0-17F3-4242-9A12-91FA86962E50}" type="presParOf" srcId="{40C001BF-9918-4175-AE91-313C9AD84B9C}" destId="{79E68EC7-9EA3-4F1D-8280-23953AC5D83E}" srcOrd="1" destOrd="0" presId="urn:microsoft.com/office/officeart/2005/8/layout/lProcess1"/>
    <dgm:cxn modelId="{6F08CE7D-F10D-4B86-84BE-A504C54376D2}" type="presParOf" srcId="{40C001BF-9918-4175-AE91-313C9AD84B9C}" destId="{1D2D5138-58B5-4816-AF0C-070EF0BCB4D5}" srcOrd="2" destOrd="0" presId="urn:microsoft.com/office/officeart/2005/8/layout/lProcess1"/>
    <dgm:cxn modelId="{2564F395-7B02-4443-A283-1FB5874B6D1E}" type="presParOf" srcId="{40C001BF-9918-4175-AE91-313C9AD84B9C}" destId="{FD51CF2A-62CA-473F-B6E2-0B5ABC50FEB6}" srcOrd="3" destOrd="0" presId="urn:microsoft.com/office/officeart/2005/8/layout/lProcess1"/>
    <dgm:cxn modelId="{ECF5F80A-D063-4BB5-8E62-2E4055A5F3FE}" type="presParOf" srcId="{40C001BF-9918-4175-AE91-313C9AD84B9C}" destId="{2AD0ABDB-0D4C-4991-BDFB-E81AC353CF30}" srcOrd="4" destOrd="0" presId="urn:microsoft.com/office/officeart/2005/8/layout/lProcess1"/>
    <dgm:cxn modelId="{48193C39-5C75-41BD-87A9-DD2850C720FA}" type="presParOf" srcId="{0B96DAE6-DCB3-40DB-9ECC-6DCB231B6E6F}" destId="{16188EC4-F85E-4DB6-B489-B69DE9DC1C28}" srcOrd="1" destOrd="0" presId="urn:microsoft.com/office/officeart/2005/8/layout/lProcess1"/>
    <dgm:cxn modelId="{1BC4AA81-D881-4412-8E0D-EE24C151B270}" type="presParOf" srcId="{0B96DAE6-DCB3-40DB-9ECC-6DCB231B6E6F}" destId="{3FB5F401-963C-4F60-A367-32486A83304C}" srcOrd="2" destOrd="0" presId="urn:microsoft.com/office/officeart/2005/8/layout/lProcess1"/>
    <dgm:cxn modelId="{69832FA2-214F-4EEC-AE1B-AC063CC76D2E}" type="presParOf" srcId="{3FB5F401-963C-4F60-A367-32486A83304C}" destId="{017779E2-D7CF-41DC-88E4-9CE037911324}" srcOrd="0" destOrd="0" presId="urn:microsoft.com/office/officeart/2005/8/layout/lProcess1"/>
    <dgm:cxn modelId="{5C29C936-DBBD-4A62-992A-5342AEDEA20A}" type="presParOf" srcId="{3FB5F401-963C-4F60-A367-32486A83304C}" destId="{B33F0CA6-899B-4DC6-B8CE-50846745EEE6}" srcOrd="1" destOrd="0" presId="urn:microsoft.com/office/officeart/2005/8/layout/lProcess1"/>
    <dgm:cxn modelId="{5839B8E8-90DA-425E-B9EA-B03CC1767F4B}" type="presParOf" srcId="{3FB5F401-963C-4F60-A367-32486A83304C}" destId="{FDB28793-8BF7-497E-A82D-F8D374F23E7B}" srcOrd="2" destOrd="0" presId="urn:microsoft.com/office/officeart/2005/8/layout/lProcess1"/>
    <dgm:cxn modelId="{2D3D3BB3-6E15-4F61-B940-7177ED2B63DA}" type="presParOf" srcId="{3FB5F401-963C-4F60-A367-32486A83304C}" destId="{BABB981F-0F19-4804-92B1-2B90DC264A80}" srcOrd="3" destOrd="0" presId="urn:microsoft.com/office/officeart/2005/8/layout/lProcess1"/>
    <dgm:cxn modelId="{B3B8F443-5F82-4BD1-B792-3A3A26563F3F}" type="presParOf" srcId="{3FB5F401-963C-4F60-A367-32486A83304C}" destId="{AA989AFF-2306-41A3-97B2-B10E0DC2C6EB}" srcOrd="4" destOrd="0" presId="urn:microsoft.com/office/officeart/2005/8/layout/l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9F275F-710F-4C1D-89C6-B598C5A65B1D}">
      <dsp:nvSpPr>
        <dsp:cNvPr id="0" name=""/>
        <dsp:cNvSpPr/>
      </dsp:nvSpPr>
      <dsp:spPr>
        <a:xfrm>
          <a:off x="476997" y="0"/>
          <a:ext cx="1926319" cy="48157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פנים/אוצר</a:t>
          </a:r>
          <a:endParaRPr lang="he-IL" sz="2000" kern="1200" dirty="0"/>
        </a:p>
      </dsp:txBody>
      <dsp:txXfrm>
        <a:off x="491102" y="14105"/>
        <a:ext cx="1898109" cy="453369"/>
      </dsp:txXfrm>
    </dsp:sp>
    <dsp:sp modelId="{79E68EC7-9EA3-4F1D-8280-23953AC5D83E}">
      <dsp:nvSpPr>
        <dsp:cNvPr id="0" name=""/>
        <dsp:cNvSpPr/>
      </dsp:nvSpPr>
      <dsp:spPr>
        <a:xfrm rot="5400000">
          <a:off x="1316252" y="521957"/>
          <a:ext cx="247810" cy="102375"/>
        </a:xfrm>
        <a:prstGeom prst="rightArrow">
          <a:avLst>
            <a:gd name="adj1" fmla="val 667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2D5138-58B5-4816-AF0C-070EF0BCB4D5}">
      <dsp:nvSpPr>
        <dsp:cNvPr id="0" name=""/>
        <dsp:cNvSpPr/>
      </dsp:nvSpPr>
      <dsp:spPr>
        <a:xfrm>
          <a:off x="476997" y="664711"/>
          <a:ext cx="1926319" cy="481579"/>
        </a:xfrm>
        <a:prstGeom prst="roundRect">
          <a:avLst>
            <a:gd name="adj" fmla="val 10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מליאת המועצה</a:t>
          </a:r>
          <a:endParaRPr lang="he-IL" sz="2000" kern="1200" dirty="0"/>
        </a:p>
      </dsp:txBody>
      <dsp:txXfrm>
        <a:off x="491102" y="678816"/>
        <a:ext cx="1898109" cy="453369"/>
      </dsp:txXfrm>
    </dsp:sp>
    <dsp:sp modelId="{FD51CF2A-62CA-473F-B6E2-0B5ABC50FEB6}">
      <dsp:nvSpPr>
        <dsp:cNvPr id="0" name=""/>
        <dsp:cNvSpPr/>
      </dsp:nvSpPr>
      <dsp:spPr>
        <a:xfrm rot="5400000" flipH="1" flipV="1">
          <a:off x="1346141" y="1179160"/>
          <a:ext cx="188032" cy="89890"/>
        </a:xfrm>
        <a:prstGeom prst="rightArrow">
          <a:avLst>
            <a:gd name="adj1" fmla="val 667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D0ABDB-0D4C-4991-BDFB-E81AC353CF30}">
      <dsp:nvSpPr>
        <dsp:cNvPr id="0" name=""/>
        <dsp:cNvSpPr/>
      </dsp:nvSpPr>
      <dsp:spPr>
        <a:xfrm>
          <a:off x="476997" y="1301920"/>
          <a:ext cx="1926319" cy="481579"/>
        </a:xfrm>
        <a:prstGeom prst="roundRect">
          <a:avLst>
            <a:gd name="adj" fmla="val 1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ועד מקומי</a:t>
          </a:r>
          <a:endParaRPr lang="he-IL" sz="2000" kern="1200" dirty="0"/>
        </a:p>
      </dsp:txBody>
      <dsp:txXfrm>
        <a:off x="491102" y="1316025"/>
        <a:ext cx="1898109" cy="453369"/>
      </dsp:txXfrm>
    </dsp:sp>
    <dsp:sp modelId="{017779E2-D7CF-41DC-88E4-9CE037911324}">
      <dsp:nvSpPr>
        <dsp:cNvPr id="0" name=""/>
        <dsp:cNvSpPr/>
      </dsp:nvSpPr>
      <dsp:spPr>
        <a:xfrm>
          <a:off x="2842845" y="0"/>
          <a:ext cx="1926319" cy="48157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רשם/ תמ"ת</a:t>
          </a:r>
          <a:endParaRPr lang="he-IL" sz="2000" kern="1200" dirty="0"/>
        </a:p>
      </dsp:txBody>
      <dsp:txXfrm>
        <a:off x="2856950" y="14105"/>
        <a:ext cx="1898109" cy="453369"/>
      </dsp:txXfrm>
    </dsp:sp>
    <dsp:sp modelId="{B33F0CA6-899B-4DC6-B8CE-50846745EEE6}">
      <dsp:nvSpPr>
        <dsp:cNvPr id="0" name=""/>
        <dsp:cNvSpPr/>
      </dsp:nvSpPr>
      <dsp:spPr>
        <a:xfrm rot="5488860">
          <a:off x="3688626" y="509160"/>
          <a:ext cx="218114" cy="107005"/>
        </a:xfrm>
        <a:prstGeom prst="rightArrow">
          <a:avLst>
            <a:gd name="adj1" fmla="val 667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B28793-8BF7-497E-A82D-F8D374F23E7B}">
      <dsp:nvSpPr>
        <dsp:cNvPr id="0" name=""/>
        <dsp:cNvSpPr/>
      </dsp:nvSpPr>
      <dsp:spPr>
        <a:xfrm>
          <a:off x="2826202" y="643746"/>
          <a:ext cx="1926319" cy="481579"/>
        </a:xfrm>
        <a:prstGeom prst="roundRect">
          <a:avLst>
            <a:gd name="adj" fmla="val 1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אסיפה כללית</a:t>
          </a:r>
          <a:endParaRPr lang="he-IL" sz="2000" kern="1200" dirty="0"/>
        </a:p>
      </dsp:txBody>
      <dsp:txXfrm>
        <a:off x="2840307" y="657851"/>
        <a:ext cx="1898109" cy="453369"/>
      </dsp:txXfrm>
    </dsp:sp>
    <dsp:sp modelId="{BABB981F-0F19-4804-92B1-2B90DC264A80}">
      <dsp:nvSpPr>
        <dsp:cNvPr id="0" name=""/>
        <dsp:cNvSpPr/>
      </dsp:nvSpPr>
      <dsp:spPr>
        <a:xfrm rot="5400000">
          <a:off x="3688451" y="1147226"/>
          <a:ext cx="201821" cy="107005"/>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989AFF-2306-41A3-97B2-B10E0DC2C6EB}">
      <dsp:nvSpPr>
        <dsp:cNvPr id="0" name=""/>
        <dsp:cNvSpPr/>
      </dsp:nvSpPr>
      <dsp:spPr>
        <a:xfrm>
          <a:off x="2826202" y="1276131"/>
          <a:ext cx="1926319" cy="481579"/>
        </a:xfrm>
        <a:prstGeom prst="roundRect">
          <a:avLst>
            <a:gd name="adj" fmla="val 1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err="1" smtClean="0"/>
            <a:t>אגש"ח</a:t>
          </a:r>
          <a:endParaRPr lang="he-IL" sz="2000" kern="1200" dirty="0"/>
        </a:p>
      </dsp:txBody>
      <dsp:txXfrm>
        <a:off x="2840307" y="1290236"/>
        <a:ext cx="1898109" cy="45336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7D3354AF-2507-40D3-A3AF-7620C15FFEE7}" type="datetimeFigureOut">
              <a:rPr lang="he-IL" smtClean="0"/>
              <a:t>ז'/תשרי/תשע"ד</a:t>
            </a:fld>
            <a:endParaRPr lang="he-IL"/>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F249D725-98E0-4100-9211-406C1C161684}" type="slidenum">
              <a:rPr lang="he-IL" smtClean="0"/>
              <a:t>‹#›</a:t>
            </a:fld>
            <a:endParaRPr lang="he-IL"/>
          </a:p>
        </p:txBody>
      </p:sp>
    </p:spTree>
    <p:extLst>
      <p:ext uri="{BB962C8B-B14F-4D97-AF65-F5344CB8AC3E}">
        <p14:creationId xmlns:p14="http://schemas.microsoft.com/office/powerpoint/2010/main" val="2179641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E913744-8EB9-4CDF-9548-574219722C1E}" type="datetimeFigureOut">
              <a:rPr lang="he-IL" smtClean="0"/>
              <a:t>ז'/תשרי/תשע"ד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3975C6F-F4CD-4925-B419-AF4BFF050085}" type="slidenum">
              <a:rPr lang="he-IL" smtClean="0"/>
              <a:t>‹#›</a:t>
            </a:fld>
            <a:endParaRPr lang="he-IL"/>
          </a:p>
        </p:txBody>
      </p:sp>
    </p:spTree>
    <p:extLst>
      <p:ext uri="{BB962C8B-B14F-4D97-AF65-F5344CB8AC3E}">
        <p14:creationId xmlns:p14="http://schemas.microsoft.com/office/powerpoint/2010/main" val="3928988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10</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11</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12</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13</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14</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15</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2</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3</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4</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5</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6</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7</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8</a:t>
            </a:fld>
            <a:endParaRPr lang="he-IL"/>
          </a:p>
        </p:txBody>
      </p:sp>
    </p:spTree>
    <p:extLst>
      <p:ext uri="{BB962C8B-B14F-4D97-AF65-F5344CB8AC3E}">
        <p14:creationId xmlns:p14="http://schemas.microsoft.com/office/powerpoint/2010/main" val="2045461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3975C6F-F4CD-4925-B419-AF4BFF050085}" type="slidenum">
              <a:rPr lang="he-IL" smtClean="0"/>
              <a:t>9</a:t>
            </a:fld>
            <a:endParaRPr lang="he-IL"/>
          </a:p>
        </p:txBody>
      </p:sp>
    </p:spTree>
    <p:extLst>
      <p:ext uri="{BB962C8B-B14F-4D97-AF65-F5344CB8AC3E}">
        <p14:creationId xmlns:p14="http://schemas.microsoft.com/office/powerpoint/2010/main" val="2045461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509E847-4EF8-4E5B-9F2C-63D5FC17B5BD}" type="datetime8">
              <a:rPr lang="he-IL" smtClean="0"/>
              <a:t>11 ספטמבר 13</a:t>
            </a:fld>
            <a:endParaRPr lang="he-IL"/>
          </a:p>
        </p:txBody>
      </p:sp>
      <p:sp>
        <p:nvSpPr>
          <p:cNvPr id="5" name="מציין מיקום של כותרת תחתונה 4"/>
          <p:cNvSpPr>
            <a:spLocks noGrp="1"/>
          </p:cNvSpPr>
          <p:nvPr>
            <p:ph type="ftr" sz="quarter" idx="11"/>
          </p:nvPr>
        </p:nvSpPr>
        <p:spPr/>
        <p:txBody>
          <a:bodyPr/>
          <a:lstStyle/>
          <a:p>
            <a:r>
              <a:rPr lang="he-IL" smtClean="0"/>
              <a:t>שנת 2012</a:t>
            </a:r>
            <a:endParaRPr lang="he-IL"/>
          </a:p>
        </p:txBody>
      </p:sp>
      <p:sp>
        <p:nvSpPr>
          <p:cNvPr id="6" name="מציין מיקום של מספר שקופית 5"/>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1145827152"/>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A251329A-0785-4687-993C-C2EB4A5E06DA}" type="datetime8">
              <a:rPr lang="he-IL" smtClean="0"/>
              <a:t>11 ספטמבר 13</a:t>
            </a:fld>
            <a:endParaRPr lang="he-IL"/>
          </a:p>
        </p:txBody>
      </p:sp>
      <p:sp>
        <p:nvSpPr>
          <p:cNvPr id="5" name="מציין מיקום של כותרת תחתונה 4"/>
          <p:cNvSpPr>
            <a:spLocks noGrp="1"/>
          </p:cNvSpPr>
          <p:nvPr>
            <p:ph type="ftr" sz="quarter" idx="11"/>
          </p:nvPr>
        </p:nvSpPr>
        <p:spPr/>
        <p:txBody>
          <a:bodyPr/>
          <a:lstStyle/>
          <a:p>
            <a:r>
              <a:rPr lang="he-IL" smtClean="0"/>
              <a:t>שנת 2012</a:t>
            </a:r>
            <a:endParaRPr lang="he-IL"/>
          </a:p>
        </p:txBody>
      </p:sp>
      <p:sp>
        <p:nvSpPr>
          <p:cNvPr id="6" name="מציין מיקום של מספר שקופית 5"/>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2839685032"/>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AE62FA-CC1E-45C9-B967-FA9B25CB629C}" type="datetime8">
              <a:rPr lang="he-IL" smtClean="0"/>
              <a:t>11 ספטמבר 13</a:t>
            </a:fld>
            <a:endParaRPr lang="he-IL"/>
          </a:p>
        </p:txBody>
      </p:sp>
      <p:sp>
        <p:nvSpPr>
          <p:cNvPr id="5" name="מציין מיקום של כותרת תחתונה 4"/>
          <p:cNvSpPr>
            <a:spLocks noGrp="1"/>
          </p:cNvSpPr>
          <p:nvPr>
            <p:ph type="ftr" sz="quarter" idx="11"/>
          </p:nvPr>
        </p:nvSpPr>
        <p:spPr/>
        <p:txBody>
          <a:bodyPr/>
          <a:lstStyle/>
          <a:p>
            <a:r>
              <a:rPr lang="he-IL" smtClean="0"/>
              <a:t>שנת 2012</a:t>
            </a:r>
            <a:endParaRPr lang="he-IL"/>
          </a:p>
        </p:txBody>
      </p:sp>
      <p:sp>
        <p:nvSpPr>
          <p:cNvPr id="6" name="מציין מיקום של מספר שקופית 5"/>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4173395649"/>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FE2175-50FC-48E6-AD9A-814B3DDB4DD6}" type="datetime8">
              <a:rPr lang="he-IL" smtClean="0"/>
              <a:t>11 ספטמבר 13</a:t>
            </a:fld>
            <a:endParaRPr lang="he-IL"/>
          </a:p>
        </p:txBody>
      </p:sp>
      <p:sp>
        <p:nvSpPr>
          <p:cNvPr id="5" name="מציין מיקום של כותרת תחתונה 4"/>
          <p:cNvSpPr>
            <a:spLocks noGrp="1"/>
          </p:cNvSpPr>
          <p:nvPr>
            <p:ph type="ftr" sz="quarter" idx="11"/>
          </p:nvPr>
        </p:nvSpPr>
        <p:spPr/>
        <p:txBody>
          <a:bodyPr/>
          <a:lstStyle/>
          <a:p>
            <a:r>
              <a:rPr lang="he-IL" smtClean="0"/>
              <a:t>שנת 2012</a:t>
            </a:r>
            <a:endParaRPr lang="he-IL"/>
          </a:p>
        </p:txBody>
      </p:sp>
      <p:sp>
        <p:nvSpPr>
          <p:cNvPr id="6" name="מציין מיקום של מספר שקופית 5"/>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787418972"/>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A580E0FB-582D-4842-AD89-362DEC6DB99B}" type="datetime8">
              <a:rPr lang="he-IL" smtClean="0"/>
              <a:t>11 ספטמבר 13</a:t>
            </a:fld>
            <a:endParaRPr lang="he-IL"/>
          </a:p>
        </p:txBody>
      </p:sp>
      <p:sp>
        <p:nvSpPr>
          <p:cNvPr id="5" name="מציין מיקום של כותרת תחתונה 4"/>
          <p:cNvSpPr>
            <a:spLocks noGrp="1"/>
          </p:cNvSpPr>
          <p:nvPr>
            <p:ph type="ftr" sz="quarter" idx="11"/>
          </p:nvPr>
        </p:nvSpPr>
        <p:spPr/>
        <p:txBody>
          <a:bodyPr/>
          <a:lstStyle/>
          <a:p>
            <a:r>
              <a:rPr lang="he-IL" smtClean="0"/>
              <a:t>שנת 2012</a:t>
            </a:r>
            <a:endParaRPr lang="he-IL"/>
          </a:p>
        </p:txBody>
      </p:sp>
      <p:sp>
        <p:nvSpPr>
          <p:cNvPr id="6" name="מציין מיקום של מספר שקופית 5"/>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2622544674"/>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525C1FDD-12C2-4DB0-83C0-F8423397DC24}" type="datetime8">
              <a:rPr lang="he-IL" smtClean="0"/>
              <a:t>11 ספטמבר 13</a:t>
            </a:fld>
            <a:endParaRPr lang="he-IL"/>
          </a:p>
        </p:txBody>
      </p:sp>
      <p:sp>
        <p:nvSpPr>
          <p:cNvPr id="6" name="מציין מיקום של כותרת תחתונה 5"/>
          <p:cNvSpPr>
            <a:spLocks noGrp="1"/>
          </p:cNvSpPr>
          <p:nvPr>
            <p:ph type="ftr" sz="quarter" idx="11"/>
          </p:nvPr>
        </p:nvSpPr>
        <p:spPr/>
        <p:txBody>
          <a:bodyPr/>
          <a:lstStyle/>
          <a:p>
            <a:r>
              <a:rPr lang="he-IL" smtClean="0"/>
              <a:t>שנת 2012</a:t>
            </a:r>
            <a:endParaRPr lang="he-IL"/>
          </a:p>
        </p:txBody>
      </p:sp>
      <p:sp>
        <p:nvSpPr>
          <p:cNvPr id="7" name="מציין מיקום של מספר שקופית 6"/>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162741212"/>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3DD40DF-2F28-4F69-9D4C-028C53A3C37F}" type="datetime8">
              <a:rPr lang="he-IL" smtClean="0"/>
              <a:t>11 ספטמבר 13</a:t>
            </a:fld>
            <a:endParaRPr lang="he-IL"/>
          </a:p>
        </p:txBody>
      </p:sp>
      <p:sp>
        <p:nvSpPr>
          <p:cNvPr id="8" name="מציין מיקום של כותרת תחתונה 7"/>
          <p:cNvSpPr>
            <a:spLocks noGrp="1"/>
          </p:cNvSpPr>
          <p:nvPr>
            <p:ph type="ftr" sz="quarter" idx="11"/>
          </p:nvPr>
        </p:nvSpPr>
        <p:spPr/>
        <p:txBody>
          <a:bodyPr/>
          <a:lstStyle/>
          <a:p>
            <a:r>
              <a:rPr lang="he-IL" smtClean="0"/>
              <a:t>שנת 2012</a:t>
            </a:r>
            <a:endParaRPr lang="he-IL"/>
          </a:p>
        </p:txBody>
      </p:sp>
      <p:sp>
        <p:nvSpPr>
          <p:cNvPr id="9" name="מציין מיקום של מספר שקופית 8"/>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2748801684"/>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A944078F-1525-4939-BA58-1D8A295831C4}" type="datetime8">
              <a:rPr lang="he-IL" smtClean="0"/>
              <a:t>11 ספטמבר 13</a:t>
            </a:fld>
            <a:endParaRPr lang="he-IL"/>
          </a:p>
        </p:txBody>
      </p:sp>
      <p:sp>
        <p:nvSpPr>
          <p:cNvPr id="4" name="מציין מיקום של כותרת תחתונה 3"/>
          <p:cNvSpPr>
            <a:spLocks noGrp="1"/>
          </p:cNvSpPr>
          <p:nvPr>
            <p:ph type="ftr" sz="quarter" idx="11"/>
          </p:nvPr>
        </p:nvSpPr>
        <p:spPr/>
        <p:txBody>
          <a:bodyPr/>
          <a:lstStyle/>
          <a:p>
            <a:r>
              <a:rPr lang="he-IL" smtClean="0"/>
              <a:t>שנת 2012</a:t>
            </a:r>
            <a:endParaRPr lang="he-IL"/>
          </a:p>
        </p:txBody>
      </p:sp>
      <p:sp>
        <p:nvSpPr>
          <p:cNvPr id="5" name="מציין מיקום של מספר שקופית 4"/>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3633102790"/>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C4894C4-00A3-4C40-8E14-9D23AB3B0CED}" type="datetime8">
              <a:rPr lang="he-IL" smtClean="0"/>
              <a:t>11 ספטמבר 13</a:t>
            </a:fld>
            <a:endParaRPr lang="he-IL"/>
          </a:p>
        </p:txBody>
      </p:sp>
      <p:sp>
        <p:nvSpPr>
          <p:cNvPr id="3" name="מציין מיקום של כותרת תחתונה 2"/>
          <p:cNvSpPr>
            <a:spLocks noGrp="1"/>
          </p:cNvSpPr>
          <p:nvPr>
            <p:ph type="ftr" sz="quarter" idx="11"/>
          </p:nvPr>
        </p:nvSpPr>
        <p:spPr/>
        <p:txBody>
          <a:bodyPr/>
          <a:lstStyle/>
          <a:p>
            <a:r>
              <a:rPr lang="he-IL" smtClean="0"/>
              <a:t>שנת 2012</a:t>
            </a:r>
            <a:endParaRPr lang="he-IL"/>
          </a:p>
        </p:txBody>
      </p:sp>
      <p:sp>
        <p:nvSpPr>
          <p:cNvPr id="4" name="מציין מיקום של מספר שקופית 3"/>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2318881151"/>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1403BB8-CB34-4168-9365-21A0446A3952}" type="datetime8">
              <a:rPr lang="he-IL" smtClean="0"/>
              <a:t>11 ספטמבר 13</a:t>
            </a:fld>
            <a:endParaRPr lang="he-IL"/>
          </a:p>
        </p:txBody>
      </p:sp>
      <p:sp>
        <p:nvSpPr>
          <p:cNvPr id="6" name="מציין מיקום של כותרת תחתונה 5"/>
          <p:cNvSpPr>
            <a:spLocks noGrp="1"/>
          </p:cNvSpPr>
          <p:nvPr>
            <p:ph type="ftr" sz="quarter" idx="11"/>
          </p:nvPr>
        </p:nvSpPr>
        <p:spPr/>
        <p:txBody>
          <a:bodyPr/>
          <a:lstStyle/>
          <a:p>
            <a:r>
              <a:rPr lang="he-IL" smtClean="0"/>
              <a:t>שנת 2012</a:t>
            </a:r>
            <a:endParaRPr lang="he-IL"/>
          </a:p>
        </p:txBody>
      </p:sp>
      <p:sp>
        <p:nvSpPr>
          <p:cNvPr id="7" name="מציין מיקום של מספר שקופית 6"/>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1385085659"/>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BE890B52-7C7F-4364-BC08-A47B57DBC075}" type="datetime8">
              <a:rPr lang="he-IL" smtClean="0"/>
              <a:t>11 ספטמבר 13</a:t>
            </a:fld>
            <a:endParaRPr lang="he-IL"/>
          </a:p>
        </p:txBody>
      </p:sp>
      <p:sp>
        <p:nvSpPr>
          <p:cNvPr id="6" name="מציין מיקום של כותרת תחתונה 5"/>
          <p:cNvSpPr>
            <a:spLocks noGrp="1"/>
          </p:cNvSpPr>
          <p:nvPr>
            <p:ph type="ftr" sz="quarter" idx="11"/>
          </p:nvPr>
        </p:nvSpPr>
        <p:spPr/>
        <p:txBody>
          <a:bodyPr/>
          <a:lstStyle/>
          <a:p>
            <a:r>
              <a:rPr lang="he-IL" smtClean="0"/>
              <a:t>שנת 2012</a:t>
            </a:r>
            <a:endParaRPr lang="he-IL"/>
          </a:p>
        </p:txBody>
      </p:sp>
      <p:sp>
        <p:nvSpPr>
          <p:cNvPr id="7" name="מציין מיקום של מספר שקופית 6"/>
          <p:cNvSpPr>
            <a:spLocks noGrp="1"/>
          </p:cNvSpPr>
          <p:nvPr>
            <p:ph type="sldNum" sz="quarter" idx="12"/>
          </p:nvPr>
        </p:nvSpPr>
        <p:spPr/>
        <p:txBody>
          <a:bodyPr/>
          <a:lstStyle/>
          <a:p>
            <a:fld id="{7F3E4780-D50E-4411-9BD0-F769B466E18D}" type="slidenum">
              <a:rPr lang="he-IL" smtClean="0"/>
              <a:t>‹#›</a:t>
            </a:fld>
            <a:endParaRPr lang="he-IL"/>
          </a:p>
        </p:txBody>
      </p:sp>
    </p:spTree>
    <p:extLst>
      <p:ext uri="{BB962C8B-B14F-4D97-AF65-F5344CB8AC3E}">
        <p14:creationId xmlns:p14="http://schemas.microsoft.com/office/powerpoint/2010/main" val="4211134746"/>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D4F09C6-FEA5-4063-9CFB-6078A6E0D63C}" type="datetime8">
              <a:rPr lang="he-IL" smtClean="0"/>
              <a:t>11 ספטמבר 13</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he-IL" smtClean="0"/>
              <a:t>שנת 2012</a:t>
            </a: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F3E4780-D50E-4411-9BD0-F769B466E18D}" type="slidenum">
              <a:rPr lang="he-IL" smtClean="0"/>
              <a:t>‹#›</a:t>
            </a:fld>
            <a:endParaRPr lang="he-IL"/>
          </a:p>
        </p:txBody>
      </p:sp>
    </p:spTree>
    <p:extLst>
      <p:ext uri="{BB962C8B-B14F-4D97-AF65-F5344CB8AC3E}">
        <p14:creationId xmlns:p14="http://schemas.microsoft.com/office/powerpoint/2010/main" val="3524207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רקע לאגודות הקהילתיות</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205918" y="1714181"/>
            <a:ext cx="8712968" cy="3970318"/>
          </a:xfrm>
          <a:prstGeom prst="rect">
            <a:avLst/>
          </a:prstGeom>
        </p:spPr>
        <p:txBody>
          <a:bodyPr wrap="square">
            <a:spAutoFit/>
          </a:bodyPr>
          <a:lstStyle/>
          <a:p>
            <a:pPr algn="just"/>
            <a:r>
              <a:rPr lang="he-IL" dirty="0" smtClean="0"/>
              <a:t>עד </a:t>
            </a:r>
            <a:r>
              <a:rPr lang="he-IL" dirty="0"/>
              <a:t>לאמצע שנות ה- </a:t>
            </a:r>
            <a:r>
              <a:rPr lang="he-IL" dirty="0" smtClean="0"/>
              <a:t>80, </a:t>
            </a:r>
            <a:r>
              <a:rPr lang="he-IL" dirty="0"/>
              <a:t>כל עוד המערכות השיתופיות </a:t>
            </a:r>
            <a:r>
              <a:rPr lang="he-IL" dirty="0" smtClean="0"/>
              <a:t>היו חזקות </a:t>
            </a:r>
            <a:r>
              <a:rPr lang="he-IL" dirty="0"/>
              <a:t>והיו להן משאבים כלכליים משלהן, מילאו </a:t>
            </a:r>
            <a:r>
              <a:rPr lang="he-IL" dirty="0" smtClean="0"/>
              <a:t>וועדי האגודות </a:t>
            </a:r>
            <a:r>
              <a:rPr lang="he-IL" dirty="0"/>
              <a:t>השיתופיות את התפקידים </a:t>
            </a:r>
            <a:r>
              <a:rPr lang="he-IL" dirty="0" smtClean="0"/>
              <a:t>המוניציפאליים ביישובים </a:t>
            </a:r>
            <a:r>
              <a:rPr lang="he-IL" dirty="0"/>
              <a:t>וסיפקו לתושבים שירותים מקומיים וציבוריים.</a:t>
            </a:r>
          </a:p>
          <a:p>
            <a:pPr algn="just"/>
            <a:r>
              <a:rPr lang="he-IL" dirty="0"/>
              <a:t>לאחר המשבר הכלכלי, שהתרחש בשנות ה- </a:t>
            </a:r>
            <a:r>
              <a:rPr lang="he-IL" dirty="0" smtClean="0"/>
              <a:t>80, נפגעה יכולתן </a:t>
            </a:r>
            <a:r>
              <a:rPr lang="he-IL" dirty="0"/>
              <a:t>של האגודות השיתופיות לשאת בנטל </a:t>
            </a:r>
            <a:r>
              <a:rPr lang="he-IL" dirty="0" smtClean="0"/>
              <a:t>השירותים המקומיים</a:t>
            </a:r>
            <a:r>
              <a:rPr lang="he-IL" dirty="0"/>
              <a:t>, ונדרשה התארגנות אחרת לניהול </a:t>
            </a:r>
            <a:r>
              <a:rPr lang="he-IL" dirty="0" smtClean="0"/>
              <a:t>מוניציפאלי של היישובים. המערכת </a:t>
            </a:r>
            <a:r>
              <a:rPr lang="he-IL" dirty="0"/>
              <a:t>היחידה שיכלה, בתוקף </a:t>
            </a:r>
            <a:r>
              <a:rPr lang="he-IL" dirty="0" smtClean="0"/>
              <a:t>מעמדה הסטטוטורי</a:t>
            </a:r>
            <a:r>
              <a:rPr lang="he-IL" dirty="0"/>
              <a:t>, להציע חלופה אפשרית לניהול של </a:t>
            </a:r>
            <a:r>
              <a:rPr lang="he-IL" dirty="0" smtClean="0"/>
              <a:t>היישוב הייתה </a:t>
            </a:r>
            <a:r>
              <a:rPr lang="he-IL" dirty="0"/>
              <a:t>המועצה </a:t>
            </a:r>
            <a:r>
              <a:rPr lang="he-IL" dirty="0" smtClean="0"/>
              <a:t>האזורית. כך </a:t>
            </a:r>
            <a:r>
              <a:rPr lang="he-IL" dirty="0"/>
              <a:t>הפכו המועצות האזוריות תוך זמן קצר </a:t>
            </a:r>
            <a:r>
              <a:rPr lang="he-IL" dirty="0" smtClean="0"/>
              <a:t>למערכות המנהלות </a:t>
            </a:r>
            <a:r>
              <a:rPr lang="he-IL" dirty="0"/>
              <a:t>בפועל את המרחב הכפרי.</a:t>
            </a:r>
          </a:p>
          <a:p>
            <a:pPr algn="just"/>
            <a:r>
              <a:rPr lang="he-IL" dirty="0"/>
              <a:t>בשנת 1999 ועדת </a:t>
            </a:r>
            <a:r>
              <a:rPr lang="he-IL" dirty="0" err="1"/>
              <a:t>אמרני</a:t>
            </a:r>
            <a:r>
              <a:rPr lang="he-IL" dirty="0"/>
              <a:t> ממליצה להרחיב את </a:t>
            </a:r>
            <a:r>
              <a:rPr lang="he-IL" dirty="0" smtClean="0"/>
              <a:t>סמכויות המועצה </a:t>
            </a:r>
            <a:r>
              <a:rPr lang="he-IL" dirty="0"/>
              <a:t>האזורית על חשבון סמכויות הוועד המקומי, </a:t>
            </a:r>
            <a:r>
              <a:rPr lang="he-IL" dirty="0" smtClean="0"/>
              <a:t>אבל להשאיר </a:t>
            </a:r>
            <a:r>
              <a:rPr lang="he-IL" dirty="0"/>
              <a:t>את הוועד המקומי על כנו כגוף סטטוטורי </a:t>
            </a:r>
            <a:r>
              <a:rPr lang="he-IL" dirty="0" smtClean="0"/>
              <a:t>עם סמכויות </a:t>
            </a:r>
            <a:r>
              <a:rPr lang="he-IL" dirty="0"/>
              <a:t>מצומצמות שיוגדרו בצו.</a:t>
            </a:r>
          </a:p>
          <a:p>
            <a:pPr algn="just"/>
            <a:r>
              <a:rPr lang="he-IL" dirty="0"/>
              <a:t>עד שנת 2004 היו לוועד המקומי בתחום הנהלתו </a:t>
            </a:r>
            <a:r>
              <a:rPr lang="he-IL" dirty="0" smtClean="0"/>
              <a:t>סמכויות בדיוק </a:t>
            </a:r>
            <a:r>
              <a:rPr lang="he-IL" dirty="0"/>
              <a:t>כפי שנקבעו למועצה האזורית על פי הצו. </a:t>
            </a:r>
            <a:r>
              <a:rPr lang="he-IL" dirty="0" smtClean="0"/>
              <a:t>ביולי 2004 </a:t>
            </a:r>
            <a:r>
              <a:rPr lang="he-IL" dirty="0"/>
              <a:t>תוקן הצו, וסמכויותיו של הוועד המקומי </a:t>
            </a:r>
            <a:r>
              <a:rPr lang="he-IL" dirty="0" smtClean="0"/>
              <a:t>הוגבלו לאותן </a:t>
            </a:r>
            <a:r>
              <a:rPr lang="he-IL" dirty="0"/>
              <a:t>סמכויות שהמועצה מאצילה לו</a:t>
            </a:r>
            <a:r>
              <a:rPr lang="he-IL" dirty="0" smtClean="0"/>
              <a:t>.</a:t>
            </a:r>
            <a:endParaRPr lang="he-IL" dirty="0"/>
          </a:p>
        </p:txBody>
      </p:sp>
    </p:spTree>
    <p:extLst>
      <p:ext uri="{BB962C8B-B14F-4D97-AF65-F5344CB8AC3E}">
        <p14:creationId xmlns:p14="http://schemas.microsoft.com/office/powerpoint/2010/main" val="1557109774"/>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79140" y="175061"/>
            <a:ext cx="7016824" cy="1152128"/>
          </a:xfrm>
        </p:spPr>
        <p:txBody>
          <a:bodyPr>
            <a:normAutofit/>
          </a:bodyPr>
          <a:lstStyle/>
          <a:p>
            <a:r>
              <a:rPr lang="he-IL" b="1" dirty="0" smtClean="0">
                <a:solidFill>
                  <a:srgbClr val="713605"/>
                </a:solidFill>
                <a:latin typeface="Guttman Kav" pitchFamily="2" charset="-79"/>
                <a:cs typeface="Guttman Kav" pitchFamily="2" charset="-79"/>
              </a:rPr>
              <a:t>המבנה האירגוני של האגודה הקהילתית</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10</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5428"/>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76056" y="1276500"/>
            <a:ext cx="2185416" cy="461665"/>
          </a:xfrm>
          <a:prstGeom prst="rect">
            <a:avLst/>
          </a:prstGeom>
          <a:solidFill>
            <a:srgbClr val="66FFFF"/>
          </a:solidFill>
        </p:spPr>
        <p:txBody>
          <a:bodyPr wrap="square" rtlCol="1">
            <a:spAutoFit/>
          </a:bodyPr>
          <a:lstStyle/>
          <a:p>
            <a:r>
              <a:rPr lang="he-IL" sz="2400" b="1" dirty="0" smtClean="0"/>
              <a:t>משרד </a:t>
            </a:r>
            <a:r>
              <a:rPr lang="he-IL" sz="2400" b="1" dirty="0" err="1" smtClean="0"/>
              <a:t>התמ"ת</a:t>
            </a:r>
            <a:endParaRPr lang="he-IL" sz="2400" b="1" dirty="0"/>
          </a:p>
        </p:txBody>
      </p:sp>
      <p:sp>
        <p:nvSpPr>
          <p:cNvPr id="11" name="TextBox 10"/>
          <p:cNvSpPr txBox="1"/>
          <p:nvPr/>
        </p:nvSpPr>
        <p:spPr>
          <a:xfrm>
            <a:off x="5076056" y="1995428"/>
            <a:ext cx="2185416" cy="461665"/>
          </a:xfrm>
          <a:prstGeom prst="rect">
            <a:avLst/>
          </a:prstGeom>
          <a:solidFill>
            <a:srgbClr val="00E3DE"/>
          </a:solidFill>
        </p:spPr>
        <p:txBody>
          <a:bodyPr wrap="square" rtlCol="1">
            <a:spAutoFit/>
          </a:bodyPr>
          <a:lstStyle/>
          <a:p>
            <a:r>
              <a:rPr lang="he-IL" sz="2400" b="1" dirty="0" smtClean="0"/>
              <a:t>רשם האגודות</a:t>
            </a:r>
            <a:endParaRPr lang="he-IL" sz="2400" b="1" dirty="0"/>
          </a:p>
        </p:txBody>
      </p:sp>
      <p:sp>
        <p:nvSpPr>
          <p:cNvPr id="12" name="TextBox 11"/>
          <p:cNvSpPr txBox="1"/>
          <p:nvPr/>
        </p:nvSpPr>
        <p:spPr>
          <a:xfrm>
            <a:off x="2569395" y="2775793"/>
            <a:ext cx="1963785" cy="461665"/>
          </a:xfrm>
          <a:prstGeom prst="rect">
            <a:avLst/>
          </a:prstGeom>
          <a:solidFill>
            <a:srgbClr val="A0D876"/>
          </a:solidFill>
        </p:spPr>
        <p:txBody>
          <a:bodyPr wrap="square" rtlCol="1">
            <a:spAutoFit/>
          </a:bodyPr>
          <a:lstStyle/>
          <a:p>
            <a:r>
              <a:rPr lang="he-IL" sz="2400" b="1" dirty="0" smtClean="0"/>
              <a:t>אסיפה כללית</a:t>
            </a:r>
            <a:endParaRPr lang="he-IL" sz="2400" b="1" dirty="0"/>
          </a:p>
        </p:txBody>
      </p:sp>
      <p:sp>
        <p:nvSpPr>
          <p:cNvPr id="13" name="TextBox 12"/>
          <p:cNvSpPr txBox="1"/>
          <p:nvPr/>
        </p:nvSpPr>
        <p:spPr>
          <a:xfrm>
            <a:off x="4295665" y="3821252"/>
            <a:ext cx="1963785" cy="461665"/>
          </a:xfrm>
          <a:prstGeom prst="rect">
            <a:avLst/>
          </a:prstGeom>
          <a:solidFill>
            <a:srgbClr val="2CEC3E"/>
          </a:solidFill>
        </p:spPr>
        <p:txBody>
          <a:bodyPr wrap="square" rtlCol="1">
            <a:spAutoFit/>
          </a:bodyPr>
          <a:lstStyle/>
          <a:p>
            <a:r>
              <a:rPr lang="he-IL" sz="2400" b="1" dirty="0" smtClean="0"/>
              <a:t>וועד ההנהלה </a:t>
            </a:r>
            <a:endParaRPr lang="he-IL" sz="2400" b="1" dirty="0"/>
          </a:p>
        </p:txBody>
      </p:sp>
      <p:sp>
        <p:nvSpPr>
          <p:cNvPr id="14" name="TextBox 13"/>
          <p:cNvSpPr txBox="1"/>
          <p:nvPr/>
        </p:nvSpPr>
        <p:spPr>
          <a:xfrm>
            <a:off x="827584" y="3821253"/>
            <a:ext cx="1963785" cy="461665"/>
          </a:xfrm>
          <a:prstGeom prst="rect">
            <a:avLst/>
          </a:prstGeom>
          <a:solidFill>
            <a:srgbClr val="65E99A"/>
          </a:solidFill>
        </p:spPr>
        <p:txBody>
          <a:bodyPr wrap="square" rtlCol="1">
            <a:spAutoFit/>
          </a:bodyPr>
          <a:lstStyle/>
          <a:p>
            <a:r>
              <a:rPr lang="he-IL" sz="2400" b="1" dirty="0" smtClean="0"/>
              <a:t>וועדת ביקורת </a:t>
            </a:r>
          </a:p>
        </p:txBody>
      </p:sp>
      <p:sp>
        <p:nvSpPr>
          <p:cNvPr id="19" name="TextBox 18"/>
          <p:cNvSpPr txBox="1"/>
          <p:nvPr/>
        </p:nvSpPr>
        <p:spPr>
          <a:xfrm>
            <a:off x="5834838" y="4740754"/>
            <a:ext cx="2286719" cy="461665"/>
          </a:xfrm>
          <a:prstGeom prst="rect">
            <a:avLst/>
          </a:prstGeom>
          <a:solidFill>
            <a:schemeClr val="accent5"/>
          </a:solidFill>
        </p:spPr>
        <p:txBody>
          <a:bodyPr wrap="square" rtlCol="1">
            <a:spAutoFit/>
          </a:bodyPr>
          <a:lstStyle/>
          <a:p>
            <a:r>
              <a:rPr lang="he-IL" sz="2400" b="1" dirty="0" smtClean="0"/>
              <a:t>הוועדות</a:t>
            </a:r>
            <a:endParaRPr lang="he-IL" sz="2400" b="1" dirty="0"/>
          </a:p>
        </p:txBody>
      </p:sp>
      <p:sp>
        <p:nvSpPr>
          <p:cNvPr id="20" name="TextBox 19"/>
          <p:cNvSpPr txBox="1"/>
          <p:nvPr/>
        </p:nvSpPr>
        <p:spPr>
          <a:xfrm>
            <a:off x="2620890" y="5563387"/>
            <a:ext cx="2286718" cy="830997"/>
          </a:xfrm>
          <a:prstGeom prst="rect">
            <a:avLst/>
          </a:prstGeom>
          <a:solidFill>
            <a:srgbClr val="0070C0"/>
          </a:solidFill>
        </p:spPr>
        <p:txBody>
          <a:bodyPr wrap="square" rtlCol="1">
            <a:spAutoFit/>
          </a:bodyPr>
          <a:lstStyle/>
          <a:p>
            <a:r>
              <a:rPr lang="he-IL" sz="2400" b="1" dirty="0" smtClean="0"/>
              <a:t>חברי </a:t>
            </a:r>
            <a:r>
              <a:rPr lang="he-IL" sz="2400" b="1" dirty="0" err="1" smtClean="0"/>
              <a:t>האגש"ח</a:t>
            </a:r>
            <a:r>
              <a:rPr lang="he-IL" sz="2400" b="1" dirty="0" smtClean="0"/>
              <a:t> וחברי קבע </a:t>
            </a:r>
            <a:endParaRPr lang="he-IL" sz="2400" b="1" dirty="0"/>
          </a:p>
        </p:txBody>
      </p:sp>
      <p:cxnSp>
        <p:nvCxnSpPr>
          <p:cNvPr id="4" name="מחבר ישר 3"/>
          <p:cNvCxnSpPr>
            <a:stCxn id="10" idx="2"/>
            <a:endCxn id="11" idx="0"/>
          </p:cNvCxnSpPr>
          <p:nvPr/>
        </p:nvCxnSpPr>
        <p:spPr>
          <a:xfrm>
            <a:off x="6168764" y="1738165"/>
            <a:ext cx="0" cy="257263"/>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מחבר ישר 20"/>
          <p:cNvCxnSpPr/>
          <p:nvPr/>
        </p:nvCxnSpPr>
        <p:spPr>
          <a:xfrm>
            <a:off x="6168764" y="2457093"/>
            <a:ext cx="0" cy="549532"/>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מחבר ישר 22"/>
          <p:cNvCxnSpPr/>
          <p:nvPr/>
        </p:nvCxnSpPr>
        <p:spPr>
          <a:xfrm flipH="1">
            <a:off x="4542955" y="3006625"/>
            <a:ext cx="1635584" cy="1"/>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מחבר ישר 25"/>
          <p:cNvCxnSpPr>
            <a:stCxn id="13" idx="1"/>
            <a:endCxn id="14" idx="3"/>
          </p:cNvCxnSpPr>
          <p:nvPr/>
        </p:nvCxnSpPr>
        <p:spPr>
          <a:xfrm flipH="1">
            <a:off x="2791369" y="4052085"/>
            <a:ext cx="1504296" cy="1"/>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מחבר ישר 28"/>
          <p:cNvCxnSpPr/>
          <p:nvPr/>
        </p:nvCxnSpPr>
        <p:spPr>
          <a:xfrm flipH="1">
            <a:off x="5310418" y="4971587"/>
            <a:ext cx="52442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מחבר ישר 31"/>
          <p:cNvCxnSpPr/>
          <p:nvPr/>
        </p:nvCxnSpPr>
        <p:spPr>
          <a:xfrm flipH="1">
            <a:off x="3543517" y="3237458"/>
            <a:ext cx="7770" cy="2325929"/>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מחבר ישר 32"/>
          <p:cNvCxnSpPr/>
          <p:nvPr/>
        </p:nvCxnSpPr>
        <p:spPr>
          <a:xfrm>
            <a:off x="5360747" y="4282918"/>
            <a:ext cx="0" cy="688668"/>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146843"/>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האגודות השיתופיות- הסבר כללי</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11</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879631" y="1748091"/>
            <a:ext cx="7508028" cy="2585323"/>
          </a:xfrm>
          <a:prstGeom prst="rect">
            <a:avLst/>
          </a:prstGeom>
        </p:spPr>
        <p:txBody>
          <a:bodyPr wrap="square">
            <a:spAutoFit/>
          </a:bodyPr>
          <a:lstStyle/>
          <a:p>
            <a:pPr algn="just"/>
            <a:r>
              <a:rPr lang="he-IL" dirty="0"/>
              <a:t>האגודה השיתופית הפועלת באותו יישוב (</a:t>
            </a:r>
            <a:r>
              <a:rPr lang="he-IL" dirty="0" smtClean="0"/>
              <a:t>חקלאית או קהילתית) </a:t>
            </a:r>
            <a:r>
              <a:rPr lang="he-IL" dirty="0"/>
              <a:t>הינה בגדר תאגיד שהוקם במסגרת </a:t>
            </a:r>
            <a:r>
              <a:rPr lang="he-IL" dirty="0" smtClean="0"/>
              <a:t>המשפט הפרטי</a:t>
            </a:r>
            <a:r>
              <a:rPr lang="he-IL" dirty="0"/>
              <a:t>.</a:t>
            </a:r>
          </a:p>
          <a:p>
            <a:pPr algn="just"/>
            <a:r>
              <a:rPr lang="he-IL" dirty="0"/>
              <a:t>אמנם תיתכן זהות פרסונאלית, בין האנשים </a:t>
            </a:r>
            <a:r>
              <a:rPr lang="he-IL" dirty="0" smtClean="0"/>
              <a:t>היושבים כנציגי </a:t>
            </a:r>
            <a:r>
              <a:rPr lang="he-IL" dirty="0"/>
              <a:t>הוועד המקומי לבין האנשים שהינם נציגי </a:t>
            </a:r>
            <a:r>
              <a:rPr lang="he-IL" dirty="0" smtClean="0"/>
              <a:t>האגודה השיתופית </a:t>
            </a:r>
            <a:r>
              <a:rPr lang="he-IL" dirty="0"/>
              <a:t>– אולם יובהר ויודגש כי זהות פרסונאלית זו</a:t>
            </a:r>
          </a:p>
          <a:p>
            <a:pPr algn="just"/>
            <a:r>
              <a:rPr lang="he-IL" dirty="0"/>
              <a:t>אינה משנה כהוא זה מההפרדה המוחלטת, </a:t>
            </a:r>
            <a:r>
              <a:rPr lang="he-IL" dirty="0" smtClean="0"/>
              <a:t>המהותית והעניינית </a:t>
            </a:r>
            <a:r>
              <a:rPr lang="he-IL" dirty="0"/>
              <a:t>שבין שני גופים ומוסדות אלו. </a:t>
            </a:r>
            <a:r>
              <a:rPr lang="he-IL" dirty="0" smtClean="0"/>
              <a:t>זהות וועדים תיתכן </a:t>
            </a:r>
            <a:r>
              <a:rPr lang="he-IL" dirty="0"/>
              <a:t>רק למול האגודה </a:t>
            </a:r>
            <a:r>
              <a:rPr lang="he-IL" dirty="0" smtClean="0"/>
              <a:t>החקלאית.</a:t>
            </a:r>
            <a:endParaRPr lang="he-IL" dirty="0"/>
          </a:p>
          <a:p>
            <a:pPr algn="just"/>
            <a:r>
              <a:rPr lang="he-IL" dirty="0"/>
              <a:t>לכן, מן ההכרח והראוי כי כל חשבונות הבנק, </a:t>
            </a:r>
            <a:r>
              <a:rPr lang="he-IL" dirty="0" smtClean="0"/>
              <a:t>הפנקסים, הדו"חות</a:t>
            </a:r>
            <a:r>
              <a:rPr lang="he-IL" dirty="0"/>
              <a:t>, הנהלת חשבונות, המאזנים, התקציב, </a:t>
            </a:r>
            <a:r>
              <a:rPr lang="he-IL" dirty="0" smtClean="0"/>
              <a:t>וכיו"ב, המסמכים </a:t>
            </a:r>
            <a:r>
              <a:rPr lang="he-IL" dirty="0"/>
              <a:t>והפעולות של האגודה השיתופית ושל </a:t>
            </a:r>
            <a:r>
              <a:rPr lang="he-IL" dirty="0" smtClean="0"/>
              <a:t>הוועד המקומי </a:t>
            </a:r>
            <a:r>
              <a:rPr lang="he-IL" dirty="0"/>
              <a:t>– ינוהלו בנפרד מובחן.</a:t>
            </a:r>
          </a:p>
        </p:txBody>
      </p:sp>
    </p:spTree>
    <p:extLst>
      <p:ext uri="{BB962C8B-B14F-4D97-AF65-F5344CB8AC3E}">
        <p14:creationId xmlns:p14="http://schemas.microsoft.com/office/powerpoint/2010/main" val="3362298800"/>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האגודה הקהילתית- הסבר כללי</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12</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4" name="מלבן 3"/>
          <p:cNvSpPr/>
          <p:nvPr/>
        </p:nvSpPr>
        <p:spPr>
          <a:xfrm>
            <a:off x="675027" y="1717508"/>
            <a:ext cx="8208912" cy="3693319"/>
          </a:xfrm>
          <a:prstGeom prst="rect">
            <a:avLst/>
          </a:prstGeom>
        </p:spPr>
        <p:txBody>
          <a:bodyPr wrap="square">
            <a:spAutoFit/>
          </a:bodyPr>
          <a:lstStyle/>
          <a:p>
            <a:pPr algn="just"/>
            <a:r>
              <a:rPr lang="he-IL" dirty="0"/>
              <a:t>בשנים האחרונות, בעיקר כתוצאה מהרחבות </a:t>
            </a:r>
            <a:r>
              <a:rPr lang="he-IL" dirty="0" smtClean="0"/>
              <a:t>ישובים במועצות </a:t>
            </a:r>
            <a:r>
              <a:rPr lang="he-IL" dirty="0"/>
              <a:t>אזוריות, הוקמו במספר ישובים </a:t>
            </a:r>
            <a:r>
              <a:rPr lang="he-IL" dirty="0" smtClean="0"/>
              <a:t>אגודות שיתופיות </a:t>
            </a:r>
            <a:r>
              <a:rPr lang="he-IL" dirty="0"/>
              <a:t>"קהילתיות" למתן שירותים מוניציפאליים.</a:t>
            </a:r>
          </a:p>
          <a:p>
            <a:pPr algn="just"/>
            <a:r>
              <a:rPr lang="he-IL" dirty="0"/>
              <a:t>האגודות המוניציפאליות נרשמו כאגודות </a:t>
            </a:r>
            <a:r>
              <a:rPr lang="he-IL" dirty="0" smtClean="0"/>
              <a:t>שיתופיות להתיישבות </a:t>
            </a:r>
            <a:r>
              <a:rPr lang="he-IL" dirty="0"/>
              <a:t>קהילתית. בין מטרותיהן וסמכויותיהן </a:t>
            </a:r>
            <a:r>
              <a:rPr lang="he-IL" dirty="0" smtClean="0"/>
              <a:t>נקבע בתקנון </a:t>
            </a:r>
            <a:r>
              <a:rPr lang="he-IL" dirty="0"/>
              <a:t>הוראות כדלקמן:</a:t>
            </a:r>
          </a:p>
          <a:p>
            <a:pPr marL="285750" indent="-285750" algn="just">
              <a:buFont typeface="Arial" pitchFamily="34" charset="0"/>
              <a:buChar char="•"/>
            </a:pPr>
            <a:r>
              <a:rPr lang="he-IL" dirty="0" smtClean="0"/>
              <a:t>להיות </a:t>
            </a:r>
            <a:r>
              <a:rPr lang="he-IL" dirty="0"/>
              <a:t>גוף מוניציפאלי של היישוב.</a:t>
            </a:r>
          </a:p>
          <a:p>
            <a:pPr marL="285750" indent="-285750" algn="just">
              <a:buFont typeface="Arial" pitchFamily="34" charset="0"/>
              <a:buChar char="•"/>
            </a:pPr>
            <a:r>
              <a:rPr lang="he-IL" dirty="0" smtClean="0"/>
              <a:t>לייזום</a:t>
            </a:r>
            <a:r>
              <a:rPr lang="he-IL" dirty="0"/>
              <a:t>, להקים, לקיים מוסדות ושירותים כגון </a:t>
            </a:r>
            <a:r>
              <a:rPr lang="he-IL" dirty="0" smtClean="0"/>
              <a:t>מוסדות לשירותים </a:t>
            </a:r>
            <a:r>
              <a:rPr lang="he-IL" dirty="0"/>
              <a:t>חינוכיים ומוניציפאליים.</a:t>
            </a:r>
          </a:p>
          <a:p>
            <a:pPr marL="285750" indent="-285750" algn="just">
              <a:buFont typeface="Arial" pitchFamily="34" charset="0"/>
              <a:buChar char="•"/>
            </a:pPr>
            <a:r>
              <a:rPr lang="he-IL" dirty="0" smtClean="0"/>
              <a:t>למלא </a:t>
            </a:r>
            <a:r>
              <a:rPr lang="he-IL" dirty="0"/>
              <a:t>כל תפקיד ותפקוד של רשות מוניציפאלית </a:t>
            </a:r>
            <a:r>
              <a:rPr lang="he-IL" dirty="0" smtClean="0"/>
              <a:t>ו/או שלטון </a:t>
            </a:r>
            <a:r>
              <a:rPr lang="he-IL" dirty="0"/>
              <a:t>מקומי.</a:t>
            </a:r>
          </a:p>
          <a:p>
            <a:pPr marL="285750" indent="-285750" algn="just">
              <a:buFont typeface="Arial" pitchFamily="34" charset="0"/>
              <a:buChar char="•"/>
            </a:pPr>
            <a:r>
              <a:rPr lang="he-IL" dirty="0"/>
              <a:t>ו</a:t>
            </a:r>
            <a:r>
              <a:rPr lang="he-IL" dirty="0" smtClean="0"/>
              <a:t>ועד </a:t>
            </a:r>
            <a:r>
              <a:rPr lang="he-IL" dirty="0"/>
              <a:t>הנהלה יקבע את המיסים והיטלים ואלו </a:t>
            </a:r>
            <a:r>
              <a:rPr lang="he-IL" dirty="0" smtClean="0"/>
              <a:t>יקבלו תוקף </a:t>
            </a:r>
            <a:r>
              <a:rPr lang="he-IL" dirty="0"/>
              <a:t>עם אישורם ע"י האסיפה הכללית</a:t>
            </a:r>
            <a:r>
              <a:rPr lang="he-IL" dirty="0" smtClean="0"/>
              <a:t>.</a:t>
            </a:r>
          </a:p>
          <a:p>
            <a:pPr marL="285750" indent="-285750" algn="just">
              <a:buFont typeface="Arial" pitchFamily="34" charset="0"/>
              <a:buChar char="•"/>
            </a:pPr>
            <a:r>
              <a:rPr lang="he-IL" dirty="0"/>
              <a:t>האגודה </a:t>
            </a:r>
            <a:r>
              <a:rPr lang="he-IL" dirty="0" smtClean="0"/>
              <a:t>השיתופית, </a:t>
            </a:r>
            <a:r>
              <a:rPr lang="he-IL" dirty="0"/>
              <a:t>שהינה מתחום </a:t>
            </a:r>
            <a:r>
              <a:rPr lang="he-IL" dirty="0" smtClean="0"/>
              <a:t>המשפט הפרטי</a:t>
            </a:r>
            <a:r>
              <a:rPr lang="he-IL" dirty="0"/>
              <a:t>, אינה יכולה לבוא במקום </a:t>
            </a:r>
            <a:r>
              <a:rPr lang="he-IL" dirty="0" smtClean="0"/>
              <a:t>הגופים מנהלים שנקבעו </a:t>
            </a:r>
            <a:r>
              <a:rPr lang="he-IL" dirty="0"/>
              <a:t>בדין ואינה יכולה להסיג גבולם של </a:t>
            </a:r>
            <a:r>
              <a:rPr lang="he-IL" dirty="0" smtClean="0"/>
              <a:t>הוועד</a:t>
            </a:r>
            <a:r>
              <a:rPr lang="en-US" dirty="0" smtClean="0"/>
              <a:t> </a:t>
            </a:r>
            <a:r>
              <a:rPr lang="he-IL" dirty="0" smtClean="0"/>
              <a:t>המקומי </a:t>
            </a:r>
            <a:r>
              <a:rPr lang="he-IL" dirty="0"/>
              <a:t>והמועצה האזורית.</a:t>
            </a:r>
          </a:p>
          <a:p>
            <a:pPr marL="285750" indent="-285750" algn="just">
              <a:buFont typeface="Arial" pitchFamily="34" charset="0"/>
              <a:buChar char="•"/>
            </a:pPr>
            <a:r>
              <a:rPr lang="he-IL" dirty="0"/>
              <a:t>רצון האגודות המוניציפאליות ליטול לעצמן </a:t>
            </a:r>
            <a:r>
              <a:rPr lang="he-IL" dirty="0" smtClean="0"/>
              <a:t>סמכויות</a:t>
            </a:r>
            <a:r>
              <a:rPr lang="en-US" dirty="0" smtClean="0"/>
              <a:t> </a:t>
            </a:r>
            <a:r>
              <a:rPr lang="he-IL" dirty="0" smtClean="0"/>
              <a:t>של </a:t>
            </a:r>
            <a:r>
              <a:rPr lang="he-IL" dirty="0"/>
              <a:t>רשות מקומית, כקבוע בתקנונן – אינו </a:t>
            </a:r>
            <a:r>
              <a:rPr lang="he-IL" dirty="0" smtClean="0"/>
              <a:t>כדין.</a:t>
            </a:r>
            <a:r>
              <a:rPr lang="en-US" dirty="0" smtClean="0"/>
              <a:t> </a:t>
            </a:r>
            <a:r>
              <a:rPr lang="he-IL" dirty="0" smtClean="0"/>
              <a:t>האגודות </a:t>
            </a:r>
            <a:r>
              <a:rPr lang="he-IL" dirty="0"/>
              <a:t>המוניציפאליות אינן מוסמכות </a:t>
            </a:r>
            <a:r>
              <a:rPr lang="he-IL" dirty="0" smtClean="0"/>
              <a:t>ואינן</a:t>
            </a:r>
            <a:r>
              <a:rPr lang="en-US" dirty="0" smtClean="0"/>
              <a:t> </a:t>
            </a:r>
            <a:r>
              <a:rPr lang="he-IL" dirty="0" smtClean="0"/>
              <a:t>יכולות </a:t>
            </a:r>
            <a:r>
              <a:rPr lang="he-IL" dirty="0"/>
              <a:t>לבוא בנעלי הוועד המקומי </a:t>
            </a:r>
            <a:r>
              <a:rPr lang="he-IL" dirty="0" smtClean="0"/>
              <a:t>ו/או המועצה </a:t>
            </a:r>
            <a:r>
              <a:rPr lang="he-IL" dirty="0"/>
              <a:t>האזורית.</a:t>
            </a:r>
          </a:p>
        </p:txBody>
      </p:sp>
    </p:spTree>
    <p:extLst>
      <p:ext uri="{BB962C8B-B14F-4D97-AF65-F5344CB8AC3E}">
        <p14:creationId xmlns:p14="http://schemas.microsoft.com/office/powerpoint/2010/main" val="3836243035"/>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תפקידי וועד האגודה הקהילתית</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13</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205918" y="1714181"/>
            <a:ext cx="8712968" cy="3693319"/>
          </a:xfrm>
          <a:prstGeom prst="rect">
            <a:avLst/>
          </a:prstGeom>
        </p:spPr>
        <p:txBody>
          <a:bodyPr wrap="square">
            <a:spAutoFit/>
          </a:bodyPr>
          <a:lstStyle/>
          <a:p>
            <a:pPr algn="just"/>
            <a:r>
              <a:rPr lang="he-IL" dirty="0" smtClean="0"/>
              <a:t>הוועד </a:t>
            </a:r>
            <a:r>
              <a:rPr lang="he-IL" dirty="0"/>
              <a:t>באגודה דומה ל"דירקטוריון" של חברה כלכלית/ציבורית. חברי הוועד אינם ממונים על ניהולה השוטף של האגודה, שכן לשם כך קיים מנהל האגודה. הוועד עוסק בגיבוש האסטרטגיה של האגודה ומפקח על פעילות המנהל האגודה והענפים השונים (חינוך, תרבות, נוי, תשתיות, כספים </a:t>
            </a:r>
            <a:r>
              <a:rPr lang="he-IL" dirty="0" err="1"/>
              <a:t>וכו</a:t>
            </a:r>
            <a:r>
              <a:rPr lang="he-IL" dirty="0"/>
              <a:t>'..).</a:t>
            </a:r>
          </a:p>
          <a:p>
            <a:pPr marL="285750" indent="-285750">
              <a:buFont typeface="Arial" pitchFamily="34" charset="0"/>
              <a:buChar char="•"/>
            </a:pPr>
            <a:r>
              <a:rPr lang="he-IL" dirty="0" smtClean="0"/>
              <a:t>הוועד </a:t>
            </a:r>
            <a:r>
              <a:rPr lang="he-IL" dirty="0"/>
              <a:t>מתווה את מדיניות האגודה ומפקח על ביצוע תפקידי המנהל האגודה.</a:t>
            </a:r>
          </a:p>
          <a:p>
            <a:pPr marL="285750" indent="-285750">
              <a:buFont typeface="Arial" pitchFamily="34" charset="0"/>
              <a:buChar char="•"/>
            </a:pPr>
            <a:r>
              <a:rPr lang="he-IL" dirty="0" smtClean="0"/>
              <a:t>קובע </a:t>
            </a:r>
            <a:r>
              <a:rPr lang="he-IL" dirty="0"/>
              <a:t>את תכניות הפעולה של האגודה, עקרונות למימונן וסדרי עדיפויות ביניהן.</a:t>
            </a:r>
          </a:p>
          <a:p>
            <a:pPr marL="285750" indent="-285750">
              <a:buFont typeface="Arial" pitchFamily="34" charset="0"/>
              <a:buChar char="•"/>
            </a:pPr>
            <a:r>
              <a:rPr lang="he-IL" dirty="0" smtClean="0"/>
              <a:t>בודק </a:t>
            </a:r>
            <a:r>
              <a:rPr lang="he-IL" dirty="0"/>
              <a:t>את מצבה הכספי של האגודה.</a:t>
            </a:r>
          </a:p>
          <a:p>
            <a:pPr marL="285750" indent="-285750">
              <a:buFont typeface="Arial" pitchFamily="34" charset="0"/>
              <a:buChar char="•"/>
            </a:pPr>
            <a:r>
              <a:rPr lang="he-IL" dirty="0" smtClean="0"/>
              <a:t>קובע </a:t>
            </a:r>
            <a:r>
              <a:rPr lang="he-IL" dirty="0"/>
              <a:t>את המבנה הארגוני ואת מדיניות השכר.</a:t>
            </a:r>
          </a:p>
          <a:p>
            <a:pPr marL="285750" indent="-285750">
              <a:buFont typeface="Arial" pitchFamily="34" charset="0"/>
              <a:buChar char="•"/>
            </a:pPr>
            <a:r>
              <a:rPr lang="he-IL" dirty="0" smtClean="0"/>
              <a:t>אחראי </a:t>
            </a:r>
            <a:r>
              <a:rPr lang="he-IL" dirty="0"/>
              <a:t>לאישור הדו"חות הכספיים.</a:t>
            </a:r>
          </a:p>
          <a:p>
            <a:pPr marL="285750" indent="-285750">
              <a:buFont typeface="Arial" pitchFamily="34" charset="0"/>
              <a:buChar char="•"/>
            </a:pPr>
            <a:r>
              <a:rPr lang="he-IL" dirty="0" smtClean="0"/>
              <a:t>מדווח </a:t>
            </a:r>
            <a:r>
              <a:rPr lang="he-IL" dirty="0"/>
              <a:t>לאספה השנתית על מצב ענייני האגודה.</a:t>
            </a:r>
          </a:p>
          <a:p>
            <a:pPr marL="285750" indent="-285750">
              <a:buFont typeface="Arial" pitchFamily="34" charset="0"/>
              <a:buChar char="•"/>
            </a:pPr>
            <a:r>
              <a:rPr lang="he-IL" dirty="0" smtClean="0"/>
              <a:t>ממנה </a:t>
            </a:r>
            <a:r>
              <a:rPr lang="he-IL" dirty="0"/>
              <a:t>את מנהל האגודה.</a:t>
            </a:r>
          </a:p>
          <a:p>
            <a:pPr marL="285750" indent="-285750">
              <a:buFont typeface="Arial" pitchFamily="34" charset="0"/>
              <a:buChar char="•"/>
            </a:pPr>
            <a:r>
              <a:rPr lang="he-IL" dirty="0" smtClean="0"/>
              <a:t>יחווה </a:t>
            </a:r>
            <a:r>
              <a:rPr lang="he-IL" dirty="0"/>
              <a:t>דעתו על הצעות רכש מיוחדות.</a:t>
            </a:r>
          </a:p>
          <a:p>
            <a:pPr marL="285750" indent="-285750">
              <a:buFont typeface="Arial" pitchFamily="34" charset="0"/>
              <a:buChar char="•"/>
            </a:pPr>
            <a:r>
              <a:rPr lang="he-IL" dirty="0" smtClean="0"/>
              <a:t>מאשר </a:t>
            </a:r>
            <a:r>
              <a:rPr lang="he-IL" dirty="0"/>
              <a:t>נהלים, הצעות תקציב פרוטוקולים.</a:t>
            </a:r>
          </a:p>
        </p:txBody>
      </p:sp>
      <p:sp>
        <p:nvSpPr>
          <p:cNvPr id="4" name="TextBox 3"/>
          <p:cNvSpPr txBox="1"/>
          <p:nvPr/>
        </p:nvSpPr>
        <p:spPr>
          <a:xfrm>
            <a:off x="2411760" y="725403"/>
            <a:ext cx="3161330" cy="369332"/>
          </a:xfrm>
          <a:prstGeom prst="rect">
            <a:avLst/>
          </a:prstGeom>
          <a:noFill/>
        </p:spPr>
        <p:txBody>
          <a:bodyPr wrap="square" rtlCol="1">
            <a:spAutoFit/>
          </a:bodyPr>
          <a:lstStyle/>
          <a:p>
            <a:r>
              <a:rPr lang="he-IL" dirty="0" smtClean="0"/>
              <a:t>(מתוך תקנון האגודה של מפלסים)</a:t>
            </a:r>
            <a:endParaRPr lang="he-IL" dirty="0"/>
          </a:p>
        </p:txBody>
      </p:sp>
    </p:spTree>
    <p:extLst>
      <p:ext uri="{BB962C8B-B14F-4D97-AF65-F5344CB8AC3E}">
        <p14:creationId xmlns:p14="http://schemas.microsoft.com/office/powerpoint/2010/main" val="1070102541"/>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התנהלות</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14</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96097" y="1628800"/>
            <a:ext cx="8372124" cy="2677656"/>
          </a:xfrm>
          <a:prstGeom prst="rect">
            <a:avLst/>
          </a:prstGeom>
        </p:spPr>
        <p:txBody>
          <a:bodyPr wrap="square">
            <a:spAutoFit/>
          </a:bodyPr>
          <a:lstStyle/>
          <a:p>
            <a:pPr marL="342900" indent="-342900">
              <a:buFont typeface="Arial" pitchFamily="34" charset="0"/>
              <a:buChar char="•"/>
            </a:pPr>
            <a:r>
              <a:rPr lang="he-IL" dirty="0" smtClean="0"/>
              <a:t>הוועד מתכנס כל שבועיים ביום קבוע ובשעה קבועה. ביטולי ישיבות רק במידה ומופיעים 2 חברים. נוכחות יו"ר ומנהל קהילה חובה. קשה מאוד להזיז ישיבות.</a:t>
            </a:r>
          </a:p>
          <a:p>
            <a:pPr marL="342900" indent="-342900">
              <a:buFont typeface="Arial" pitchFamily="34" charset="0"/>
              <a:buChar char="•"/>
            </a:pPr>
            <a:r>
              <a:rPr lang="he-IL" dirty="0" smtClean="0"/>
              <a:t>סדר יום לפני הפגישה ישלח במייל.</a:t>
            </a:r>
          </a:p>
          <a:p>
            <a:pPr marL="342900" indent="-342900">
              <a:buFont typeface="Arial" pitchFamily="34" charset="0"/>
              <a:buChar char="•"/>
            </a:pPr>
            <a:r>
              <a:rPr lang="he-IL" dirty="0" smtClean="0"/>
              <a:t>חשיבות התקשורת והתגובות במייל/ </a:t>
            </a:r>
            <a:r>
              <a:rPr lang="en-US" dirty="0" smtClean="0"/>
              <a:t>SMS</a:t>
            </a:r>
            <a:r>
              <a:rPr lang="he-IL" dirty="0" smtClean="0"/>
              <a:t>/ </a:t>
            </a:r>
            <a:r>
              <a:rPr lang="en-US" dirty="0" err="1" smtClean="0"/>
              <a:t>WhatsApp</a:t>
            </a:r>
            <a:endParaRPr lang="he-IL" dirty="0" smtClean="0"/>
          </a:p>
          <a:p>
            <a:pPr marL="342900" indent="-342900">
              <a:buFont typeface="Arial" pitchFamily="34" charset="0"/>
              <a:buChar char="•"/>
            </a:pPr>
            <a:r>
              <a:rPr lang="he-IL" dirty="0" smtClean="0"/>
              <a:t>ללמוד&gt;&gt; מומלץ לרכז סוגיות לקידום&gt;&gt; ולהתחיל לשנות בתחילת 2014</a:t>
            </a:r>
          </a:p>
          <a:p>
            <a:pPr marL="342900" indent="-342900">
              <a:buFont typeface="Arial" pitchFamily="34" charset="0"/>
              <a:buChar char="•"/>
            </a:pPr>
            <a:r>
              <a:rPr lang="he-IL" dirty="0" smtClean="0"/>
              <a:t>עד סוף השנה נתרכז בהכנת התקציב ל-2014.</a:t>
            </a:r>
          </a:p>
          <a:p>
            <a:pPr marL="342900" indent="-342900">
              <a:buFont typeface="Arial" pitchFamily="34" charset="0"/>
              <a:buChar char="•"/>
            </a:pPr>
            <a:r>
              <a:rPr lang="he-IL" dirty="0" smtClean="0"/>
              <a:t>מנהל קהילה- תאום ציפיות וכפיפות.</a:t>
            </a:r>
          </a:p>
          <a:p>
            <a:pPr marL="342900" indent="-342900">
              <a:buFont typeface="Arial" pitchFamily="34" charset="0"/>
              <a:buChar char="•"/>
            </a:pPr>
            <a:r>
              <a:rPr lang="he-IL" dirty="0" smtClean="0"/>
              <a:t>משמעויות יו"ר. (משאבי זמן, קשר הדוק עם מנהל הקהילה)</a:t>
            </a:r>
          </a:p>
          <a:p>
            <a:pPr marL="342900" indent="-342900">
              <a:buFont typeface="Arial" pitchFamily="34" charset="0"/>
              <a:buChar char="•"/>
            </a:pPr>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4520874"/>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החלטות </a:t>
            </a:r>
            <a:r>
              <a:rPr lang="he-IL" b="1" dirty="0" err="1" smtClean="0">
                <a:solidFill>
                  <a:srgbClr val="713605"/>
                </a:solidFill>
                <a:latin typeface="Guttman Kav" pitchFamily="2" charset="-79"/>
                <a:cs typeface="Guttman Kav" pitchFamily="2" charset="-79"/>
              </a:rPr>
              <a:t>מיידיות</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15</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2016753"/>
            <a:ext cx="8372124" cy="1200329"/>
          </a:xfrm>
          <a:prstGeom prst="rect">
            <a:avLst/>
          </a:prstGeom>
        </p:spPr>
        <p:txBody>
          <a:bodyPr wrap="square">
            <a:spAutoFit/>
          </a:bodyPr>
          <a:lstStyle/>
          <a:p>
            <a:pPr marL="342900" indent="-342900">
              <a:buFont typeface="Arial" pitchFamily="34" charset="0"/>
              <a:buChar char="•"/>
            </a:pPr>
            <a:r>
              <a:rPr lang="he-IL" dirty="0" smtClean="0"/>
              <a:t>קביעת לו"ז לישיבות.</a:t>
            </a:r>
          </a:p>
          <a:p>
            <a:pPr marL="342900" indent="-342900">
              <a:buFont typeface="Arial" pitchFamily="34" charset="0"/>
              <a:buChar char="•"/>
            </a:pPr>
            <a:r>
              <a:rPr lang="he-IL" dirty="0" smtClean="0"/>
              <a:t>בחירת יו"ר.</a:t>
            </a:r>
          </a:p>
          <a:p>
            <a:pPr marL="342900" indent="-342900">
              <a:buFont typeface="Arial" pitchFamily="34" charset="0"/>
              <a:buChar char="•"/>
            </a:pPr>
            <a:r>
              <a:rPr lang="he-IL" dirty="0" smtClean="0"/>
              <a:t>בעלי זכות חתימה למסמכים רשמיים {חוץ מזכות החתימה מול הבנק (נדרש להגיע למשרד עו"ד בת"א)}</a:t>
            </a:r>
            <a:endParaRPr lang="en-US"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0624649"/>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רקע לאגודות הקהילתיות</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2</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205918" y="1714181"/>
            <a:ext cx="8712968" cy="2031325"/>
          </a:xfrm>
          <a:prstGeom prst="rect">
            <a:avLst/>
          </a:prstGeom>
        </p:spPr>
        <p:txBody>
          <a:bodyPr wrap="square">
            <a:spAutoFit/>
          </a:bodyPr>
          <a:lstStyle/>
          <a:p>
            <a:pPr algn="just"/>
            <a:r>
              <a:rPr lang="he-IL" dirty="0"/>
              <a:t>בשנים האחרונות עוברים על היישובים שינויים רבים:</a:t>
            </a:r>
          </a:p>
          <a:p>
            <a:pPr marL="285750" indent="-285750" algn="just">
              <a:buFont typeface="Arial" pitchFamily="34" charset="0"/>
              <a:buChar char="•"/>
            </a:pPr>
            <a:r>
              <a:rPr lang="he-IL" dirty="0"/>
              <a:t>המבנה הבסיסי של המושב והקיבוץ, משתנים </a:t>
            </a:r>
            <a:r>
              <a:rPr lang="he-IL" dirty="0" smtClean="0"/>
              <a:t>– המבנה הארגוני </a:t>
            </a:r>
            <a:r>
              <a:rPr lang="he-IL" dirty="0"/>
              <a:t>, המבנה המשפטי, המבנה הפיסי/תכנוני </a:t>
            </a:r>
            <a:r>
              <a:rPr lang="he-IL" dirty="0" smtClean="0"/>
              <a:t>של היישוב </a:t>
            </a:r>
            <a:r>
              <a:rPr lang="he-IL" dirty="0"/>
              <a:t>ומשתנה האוכלוסייה.</a:t>
            </a:r>
          </a:p>
          <a:p>
            <a:pPr marL="285750" indent="-285750" algn="just">
              <a:buFont typeface="Arial" pitchFamily="34" charset="0"/>
              <a:buChar char="•"/>
            </a:pPr>
            <a:r>
              <a:rPr lang="he-IL" dirty="0"/>
              <a:t>מה שהיה ישוב שיתופי שהתבסס על חברות </a:t>
            </a:r>
            <a:r>
              <a:rPr lang="he-IL" dirty="0" smtClean="0"/>
              <a:t>בתאגיד שיתופי </a:t>
            </a:r>
            <a:r>
              <a:rPr lang="he-IL" dirty="0"/>
              <a:t>הופך למיעוט באוכלוסייה המתרחבת </a:t>
            </a:r>
            <a:r>
              <a:rPr lang="he-IL" dirty="0" smtClean="0"/>
              <a:t>והישוב עובר </a:t>
            </a:r>
            <a:r>
              <a:rPr lang="he-IL" dirty="0"/>
              <a:t>תהליך של מעבר מישוב בעל מסגרת סגורה </a:t>
            </a:r>
            <a:r>
              <a:rPr lang="he-IL" dirty="0" smtClean="0"/>
              <a:t>לישוב פתוח </a:t>
            </a:r>
            <a:r>
              <a:rPr lang="he-IL" dirty="0"/>
              <a:t>ומגוון.</a:t>
            </a:r>
          </a:p>
          <a:p>
            <a:pPr marL="285750" indent="-285750" algn="just">
              <a:buFont typeface="Arial" pitchFamily="34" charset="0"/>
              <a:buChar char="•"/>
            </a:pPr>
            <a:r>
              <a:rPr lang="he-IL" dirty="0"/>
              <a:t>שינויים אלה מחייבים לימוד יסודי והבנת המשמעויות </a:t>
            </a:r>
            <a:r>
              <a:rPr lang="he-IL" dirty="0" smtClean="0"/>
              <a:t>של השינויים </a:t>
            </a:r>
            <a:r>
              <a:rPr lang="he-IL" dirty="0"/>
              <a:t>הללו והשלכותיהן על דרכי ניהול היישוב.</a:t>
            </a:r>
          </a:p>
        </p:txBody>
      </p:sp>
    </p:spTree>
    <p:extLst>
      <p:ext uri="{BB962C8B-B14F-4D97-AF65-F5344CB8AC3E}">
        <p14:creationId xmlns:p14="http://schemas.microsoft.com/office/powerpoint/2010/main" val="98429229"/>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הישויות ביישוב הכפרי</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3</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4101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703359" y="1997838"/>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graphicFrame>
        <p:nvGraphicFramePr>
          <p:cNvPr id="5" name="דיאגרמה 4"/>
          <p:cNvGraphicFramePr/>
          <p:nvPr>
            <p:extLst>
              <p:ext uri="{D42A27DB-BD31-4B8C-83A1-F6EECF244321}">
                <p14:modId xmlns:p14="http://schemas.microsoft.com/office/powerpoint/2010/main" val="2580818067"/>
              </p:ext>
            </p:extLst>
          </p:nvPr>
        </p:nvGraphicFramePr>
        <p:xfrm>
          <a:off x="3131840" y="984730"/>
          <a:ext cx="5111802" cy="17835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3" name="קבוצה 12"/>
          <p:cNvGrpSpPr/>
          <p:nvPr/>
        </p:nvGrpSpPr>
        <p:grpSpPr>
          <a:xfrm>
            <a:off x="929896" y="994833"/>
            <a:ext cx="1926319" cy="481579"/>
            <a:chOff x="2690743" y="827"/>
            <a:chExt cx="1926319" cy="481579"/>
          </a:xfrm>
        </p:grpSpPr>
        <p:sp>
          <p:nvSpPr>
            <p:cNvPr id="14" name="מלבן מעוגל 13"/>
            <p:cNvSpPr/>
            <p:nvPr/>
          </p:nvSpPr>
          <p:spPr>
            <a:xfrm>
              <a:off x="2690743" y="827"/>
              <a:ext cx="1926319" cy="481579"/>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9" name="מלבן 18"/>
            <p:cNvSpPr/>
            <p:nvPr/>
          </p:nvSpPr>
          <p:spPr>
            <a:xfrm>
              <a:off x="2690743" y="14932"/>
              <a:ext cx="1898109" cy="4533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רשם/ תמ"ת</a:t>
              </a:r>
              <a:endParaRPr lang="he-IL" sz="2000" kern="1200" dirty="0"/>
            </a:p>
          </p:txBody>
        </p:sp>
      </p:grpSp>
      <p:grpSp>
        <p:nvGrpSpPr>
          <p:cNvPr id="20" name="קבוצה 19"/>
          <p:cNvGrpSpPr/>
          <p:nvPr/>
        </p:nvGrpSpPr>
        <p:grpSpPr>
          <a:xfrm>
            <a:off x="958106" y="1572797"/>
            <a:ext cx="1926319" cy="481579"/>
            <a:chOff x="2808647" y="636855"/>
            <a:chExt cx="1926319" cy="481579"/>
          </a:xfrm>
        </p:grpSpPr>
        <p:sp>
          <p:nvSpPr>
            <p:cNvPr id="21" name="מלבן מעוגל 20"/>
            <p:cNvSpPr/>
            <p:nvPr/>
          </p:nvSpPr>
          <p:spPr>
            <a:xfrm>
              <a:off x="2808647" y="636855"/>
              <a:ext cx="1926319" cy="481579"/>
            </a:xfrm>
            <a:prstGeom prst="roundRect">
              <a:avLst>
                <a:gd name="adj" fmla="val 10000"/>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3" name="מלבן 22"/>
            <p:cNvSpPr/>
            <p:nvPr/>
          </p:nvSpPr>
          <p:spPr>
            <a:xfrm>
              <a:off x="2808647" y="650959"/>
              <a:ext cx="1898109" cy="4533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smtClean="0"/>
                <a:t>אסיפה כללית</a:t>
              </a:r>
              <a:endParaRPr lang="he-IL" sz="2000" kern="1200" dirty="0"/>
            </a:p>
          </p:txBody>
        </p:sp>
      </p:grpSp>
      <p:grpSp>
        <p:nvGrpSpPr>
          <p:cNvPr id="24" name="קבוצה 23"/>
          <p:cNvGrpSpPr/>
          <p:nvPr/>
        </p:nvGrpSpPr>
        <p:grpSpPr>
          <a:xfrm>
            <a:off x="918993" y="2218713"/>
            <a:ext cx="1978964" cy="481579"/>
            <a:chOff x="2690743" y="1301092"/>
            <a:chExt cx="1978964" cy="481579"/>
          </a:xfrm>
        </p:grpSpPr>
        <p:sp>
          <p:nvSpPr>
            <p:cNvPr id="25" name="מלבן מעוגל 24"/>
            <p:cNvSpPr/>
            <p:nvPr/>
          </p:nvSpPr>
          <p:spPr>
            <a:xfrm>
              <a:off x="2690743" y="1301092"/>
              <a:ext cx="1926319" cy="481579"/>
            </a:xfrm>
            <a:prstGeom prst="roundRect">
              <a:avLst>
                <a:gd name="adj" fmla="val 10000"/>
              </a:avLst>
            </a:prstGeom>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26" name="מלבן 25"/>
            <p:cNvSpPr/>
            <p:nvPr/>
          </p:nvSpPr>
          <p:spPr>
            <a:xfrm>
              <a:off x="2771598" y="1301092"/>
              <a:ext cx="1898109" cy="4533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he-IL" sz="2000" kern="1200" dirty="0" err="1" smtClean="0"/>
                <a:t>אג"ק</a:t>
              </a:r>
              <a:endParaRPr lang="he-IL" sz="2000" kern="1200" dirty="0"/>
            </a:p>
          </p:txBody>
        </p:sp>
      </p:grpSp>
      <p:sp>
        <p:nvSpPr>
          <p:cNvPr id="27" name="חץ ימינה 26"/>
          <p:cNvSpPr/>
          <p:nvPr/>
        </p:nvSpPr>
        <p:spPr>
          <a:xfrm rot="5400000" flipH="1" flipV="1">
            <a:off x="1840403" y="1525861"/>
            <a:ext cx="216998" cy="89890"/>
          </a:xfrm>
          <a:prstGeom prst="rightArrow">
            <a:avLst>
              <a:gd name="adj1" fmla="val 66700"/>
              <a:gd name="adj2" fmla="val 50000"/>
            </a:avLst>
          </a:pr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9" name="חץ ימינה 28"/>
          <p:cNvSpPr/>
          <p:nvPr/>
        </p:nvSpPr>
        <p:spPr>
          <a:xfrm rot="5400000">
            <a:off x="1833373" y="2128190"/>
            <a:ext cx="178330" cy="86228"/>
          </a:xfrm>
          <a:prstGeom prst="rightArrow">
            <a:avLst>
              <a:gd name="adj1" fmla="val 66700"/>
              <a:gd name="adj2" fmla="val 50000"/>
            </a:avLst>
          </a:pr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6" name="TextBox 5"/>
          <p:cNvSpPr txBox="1"/>
          <p:nvPr/>
        </p:nvSpPr>
        <p:spPr>
          <a:xfrm>
            <a:off x="7566082" y="2054376"/>
            <a:ext cx="1505790" cy="369332"/>
          </a:xfrm>
          <a:prstGeom prst="rect">
            <a:avLst/>
          </a:prstGeom>
          <a:noFill/>
          <a:ln w="38100">
            <a:solidFill>
              <a:schemeClr val="tx1"/>
            </a:solidFill>
          </a:ln>
        </p:spPr>
        <p:txBody>
          <a:bodyPr wrap="square" rtlCol="1">
            <a:spAutoFit/>
          </a:bodyPr>
          <a:lstStyle/>
          <a:p>
            <a:r>
              <a:rPr lang="he-IL" dirty="0" smtClean="0"/>
              <a:t>פרטית/ תקנות</a:t>
            </a:r>
            <a:endParaRPr lang="he-IL" dirty="0"/>
          </a:p>
        </p:txBody>
      </p:sp>
      <p:sp>
        <p:nvSpPr>
          <p:cNvPr id="30" name="TextBox 29"/>
          <p:cNvSpPr txBox="1"/>
          <p:nvPr/>
        </p:nvSpPr>
        <p:spPr>
          <a:xfrm>
            <a:off x="-9055" y="1999902"/>
            <a:ext cx="1505790" cy="369332"/>
          </a:xfrm>
          <a:prstGeom prst="rect">
            <a:avLst/>
          </a:prstGeom>
          <a:noFill/>
          <a:ln w="38100">
            <a:solidFill>
              <a:schemeClr val="tx1"/>
            </a:solidFill>
          </a:ln>
        </p:spPr>
        <p:txBody>
          <a:bodyPr wrap="square" rtlCol="1">
            <a:spAutoFit/>
          </a:bodyPr>
          <a:lstStyle/>
          <a:p>
            <a:r>
              <a:rPr lang="he-IL" dirty="0" smtClean="0"/>
              <a:t>פרטית/ תקנות</a:t>
            </a:r>
            <a:endParaRPr lang="he-IL" dirty="0"/>
          </a:p>
        </p:txBody>
      </p:sp>
      <p:sp>
        <p:nvSpPr>
          <p:cNvPr id="31" name="TextBox 30"/>
          <p:cNvSpPr txBox="1"/>
          <p:nvPr/>
        </p:nvSpPr>
        <p:spPr>
          <a:xfrm>
            <a:off x="2627784" y="2096441"/>
            <a:ext cx="1361812" cy="369332"/>
          </a:xfrm>
          <a:prstGeom prst="rect">
            <a:avLst/>
          </a:prstGeom>
          <a:noFill/>
          <a:ln w="38100">
            <a:solidFill>
              <a:schemeClr val="tx1"/>
            </a:solidFill>
          </a:ln>
        </p:spPr>
        <p:txBody>
          <a:bodyPr wrap="square" rtlCol="1">
            <a:spAutoFit/>
          </a:bodyPr>
          <a:lstStyle/>
          <a:p>
            <a:r>
              <a:rPr lang="he-IL" dirty="0" smtClean="0"/>
              <a:t>חוק/ מנהלית</a:t>
            </a:r>
            <a:endParaRPr lang="he-IL" dirty="0"/>
          </a:p>
        </p:txBody>
      </p:sp>
      <p:sp>
        <p:nvSpPr>
          <p:cNvPr id="32" name="TextBox 31"/>
          <p:cNvSpPr txBox="1"/>
          <p:nvPr/>
        </p:nvSpPr>
        <p:spPr>
          <a:xfrm>
            <a:off x="5148064" y="2895058"/>
            <a:ext cx="1259239" cy="369332"/>
          </a:xfrm>
          <a:prstGeom prst="rect">
            <a:avLst/>
          </a:prstGeom>
          <a:noFill/>
          <a:ln>
            <a:solidFill>
              <a:schemeClr val="tx1"/>
            </a:solidFill>
          </a:ln>
        </p:spPr>
        <p:txBody>
          <a:bodyPr wrap="square" rtlCol="1">
            <a:spAutoFit/>
          </a:bodyPr>
          <a:lstStyle/>
          <a:p>
            <a:pPr algn="ctr"/>
            <a:r>
              <a:rPr lang="he-IL" dirty="0" smtClean="0"/>
              <a:t>5 שנים</a:t>
            </a:r>
            <a:endParaRPr lang="he-IL" dirty="0"/>
          </a:p>
        </p:txBody>
      </p:sp>
      <p:sp>
        <p:nvSpPr>
          <p:cNvPr id="33" name="TextBox 32"/>
          <p:cNvSpPr txBox="1"/>
          <p:nvPr/>
        </p:nvSpPr>
        <p:spPr>
          <a:xfrm>
            <a:off x="6882720" y="3264390"/>
            <a:ext cx="1259239" cy="369332"/>
          </a:xfrm>
          <a:prstGeom prst="rect">
            <a:avLst/>
          </a:prstGeom>
          <a:noFill/>
          <a:ln>
            <a:solidFill>
              <a:schemeClr val="tx1"/>
            </a:solidFill>
          </a:ln>
        </p:spPr>
        <p:txBody>
          <a:bodyPr wrap="square" rtlCol="1">
            <a:spAutoFit/>
          </a:bodyPr>
          <a:lstStyle/>
          <a:p>
            <a:pPr algn="ctr"/>
            <a:r>
              <a:rPr lang="he-IL" dirty="0" smtClean="0"/>
              <a:t>הנהלה</a:t>
            </a:r>
            <a:endParaRPr lang="he-IL" dirty="0"/>
          </a:p>
        </p:txBody>
      </p:sp>
      <p:sp>
        <p:nvSpPr>
          <p:cNvPr id="34" name="TextBox 33"/>
          <p:cNvSpPr txBox="1"/>
          <p:nvPr/>
        </p:nvSpPr>
        <p:spPr>
          <a:xfrm>
            <a:off x="6882718" y="3646522"/>
            <a:ext cx="1259241" cy="369332"/>
          </a:xfrm>
          <a:prstGeom prst="rect">
            <a:avLst/>
          </a:prstGeom>
          <a:noFill/>
          <a:ln>
            <a:solidFill>
              <a:schemeClr val="tx1"/>
            </a:solidFill>
          </a:ln>
        </p:spPr>
        <p:txBody>
          <a:bodyPr wrap="square" rtlCol="1">
            <a:spAutoFit/>
          </a:bodyPr>
          <a:lstStyle/>
          <a:p>
            <a:pPr algn="ctr"/>
            <a:r>
              <a:rPr lang="he-IL" dirty="0" smtClean="0"/>
              <a:t>5-9</a:t>
            </a:r>
            <a:endParaRPr lang="he-IL" dirty="0"/>
          </a:p>
        </p:txBody>
      </p:sp>
      <p:sp>
        <p:nvSpPr>
          <p:cNvPr id="35" name="TextBox 34"/>
          <p:cNvSpPr txBox="1"/>
          <p:nvPr/>
        </p:nvSpPr>
        <p:spPr>
          <a:xfrm>
            <a:off x="6887647" y="2910917"/>
            <a:ext cx="1259239" cy="369332"/>
          </a:xfrm>
          <a:prstGeom prst="rect">
            <a:avLst/>
          </a:prstGeom>
          <a:noFill/>
          <a:ln>
            <a:solidFill>
              <a:schemeClr val="tx1"/>
            </a:solidFill>
          </a:ln>
        </p:spPr>
        <p:txBody>
          <a:bodyPr wrap="square" rtlCol="1">
            <a:spAutoFit/>
          </a:bodyPr>
          <a:lstStyle/>
          <a:p>
            <a:pPr algn="ctr"/>
            <a:r>
              <a:rPr lang="he-IL" dirty="0" smtClean="0"/>
              <a:t>2/3-4 שנים</a:t>
            </a:r>
            <a:endParaRPr lang="he-IL" dirty="0"/>
          </a:p>
        </p:txBody>
      </p:sp>
      <p:sp>
        <p:nvSpPr>
          <p:cNvPr id="36" name="TextBox 35"/>
          <p:cNvSpPr txBox="1"/>
          <p:nvPr/>
        </p:nvSpPr>
        <p:spPr>
          <a:xfrm>
            <a:off x="5148064" y="3247194"/>
            <a:ext cx="1259239" cy="369332"/>
          </a:xfrm>
          <a:prstGeom prst="rect">
            <a:avLst/>
          </a:prstGeom>
          <a:noFill/>
          <a:ln>
            <a:solidFill>
              <a:schemeClr val="tx1"/>
            </a:solidFill>
          </a:ln>
        </p:spPr>
        <p:txBody>
          <a:bodyPr wrap="square" rtlCol="1">
            <a:spAutoFit/>
          </a:bodyPr>
          <a:lstStyle/>
          <a:p>
            <a:pPr algn="ctr"/>
            <a:r>
              <a:rPr lang="he-IL" dirty="0" smtClean="0"/>
              <a:t>ו. מקומי</a:t>
            </a:r>
            <a:endParaRPr lang="he-IL" dirty="0"/>
          </a:p>
        </p:txBody>
      </p:sp>
      <p:sp>
        <p:nvSpPr>
          <p:cNvPr id="37" name="TextBox 36"/>
          <p:cNvSpPr txBox="1"/>
          <p:nvPr/>
        </p:nvSpPr>
        <p:spPr>
          <a:xfrm>
            <a:off x="5148064" y="3630202"/>
            <a:ext cx="1259241" cy="369332"/>
          </a:xfrm>
          <a:prstGeom prst="rect">
            <a:avLst/>
          </a:prstGeom>
          <a:noFill/>
          <a:ln>
            <a:solidFill>
              <a:schemeClr val="tx1"/>
            </a:solidFill>
          </a:ln>
        </p:spPr>
        <p:txBody>
          <a:bodyPr wrap="square" rtlCol="1">
            <a:spAutoFit/>
          </a:bodyPr>
          <a:lstStyle/>
          <a:p>
            <a:pPr algn="ctr"/>
            <a:r>
              <a:rPr lang="he-IL" dirty="0" smtClean="0"/>
              <a:t>5-7</a:t>
            </a:r>
            <a:endParaRPr lang="he-IL" dirty="0"/>
          </a:p>
        </p:txBody>
      </p:sp>
      <p:sp>
        <p:nvSpPr>
          <p:cNvPr id="9" name="אליפסה 8"/>
          <p:cNvSpPr/>
          <p:nvPr/>
        </p:nvSpPr>
        <p:spPr>
          <a:xfrm>
            <a:off x="4502596" y="2671032"/>
            <a:ext cx="4173860" cy="1550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noFill/>
            </a:endParaRPr>
          </a:p>
        </p:txBody>
      </p:sp>
      <p:sp>
        <p:nvSpPr>
          <p:cNvPr id="38" name="TextBox 37"/>
          <p:cNvSpPr txBox="1"/>
          <p:nvPr/>
        </p:nvSpPr>
        <p:spPr>
          <a:xfrm>
            <a:off x="1440553" y="2895058"/>
            <a:ext cx="1251534" cy="369332"/>
          </a:xfrm>
          <a:prstGeom prst="rect">
            <a:avLst/>
          </a:prstGeom>
          <a:noFill/>
          <a:ln>
            <a:solidFill>
              <a:schemeClr val="tx1"/>
            </a:solidFill>
          </a:ln>
        </p:spPr>
        <p:txBody>
          <a:bodyPr wrap="square" rtlCol="1">
            <a:spAutoFit/>
          </a:bodyPr>
          <a:lstStyle/>
          <a:p>
            <a:r>
              <a:rPr lang="he-IL" dirty="0" smtClean="0"/>
              <a:t>2/3 שנים</a:t>
            </a:r>
            <a:endParaRPr lang="he-IL" dirty="0"/>
          </a:p>
        </p:txBody>
      </p:sp>
      <p:sp>
        <p:nvSpPr>
          <p:cNvPr id="39" name="TextBox 38"/>
          <p:cNvSpPr txBox="1"/>
          <p:nvPr/>
        </p:nvSpPr>
        <p:spPr>
          <a:xfrm>
            <a:off x="1440553" y="3264390"/>
            <a:ext cx="1259239" cy="369332"/>
          </a:xfrm>
          <a:prstGeom prst="rect">
            <a:avLst/>
          </a:prstGeom>
          <a:noFill/>
          <a:ln>
            <a:solidFill>
              <a:schemeClr val="tx1"/>
            </a:solidFill>
          </a:ln>
        </p:spPr>
        <p:txBody>
          <a:bodyPr wrap="square" rtlCol="1">
            <a:spAutoFit/>
          </a:bodyPr>
          <a:lstStyle/>
          <a:p>
            <a:r>
              <a:rPr lang="he-IL" dirty="0" smtClean="0"/>
              <a:t>הנהלה</a:t>
            </a:r>
            <a:endParaRPr lang="he-IL" dirty="0"/>
          </a:p>
        </p:txBody>
      </p:sp>
      <p:sp>
        <p:nvSpPr>
          <p:cNvPr id="8" name="TextBox 7"/>
          <p:cNvSpPr txBox="1"/>
          <p:nvPr/>
        </p:nvSpPr>
        <p:spPr>
          <a:xfrm>
            <a:off x="6074006" y="4014614"/>
            <a:ext cx="1334615" cy="400110"/>
          </a:xfrm>
          <a:prstGeom prst="rect">
            <a:avLst/>
          </a:prstGeom>
          <a:solidFill>
            <a:schemeClr val="bg1"/>
          </a:solidFill>
          <a:ln w="28575">
            <a:solidFill>
              <a:schemeClr val="accent5"/>
            </a:solidFill>
          </a:ln>
        </p:spPr>
        <p:txBody>
          <a:bodyPr wrap="square" rtlCol="1">
            <a:spAutoFit/>
          </a:bodyPr>
          <a:lstStyle/>
          <a:p>
            <a:r>
              <a:rPr lang="he-IL" sz="2000" b="1" dirty="0" smtClean="0">
                <a:solidFill>
                  <a:schemeClr val="accent5"/>
                </a:solidFill>
              </a:rPr>
              <a:t>זהות ועדים</a:t>
            </a:r>
            <a:endParaRPr lang="he-IL" sz="2000" b="1" dirty="0">
              <a:solidFill>
                <a:schemeClr val="accent5"/>
              </a:solidFill>
            </a:endParaRPr>
          </a:p>
        </p:txBody>
      </p:sp>
      <p:sp>
        <p:nvSpPr>
          <p:cNvPr id="40" name="TextBox 39"/>
          <p:cNvSpPr txBox="1"/>
          <p:nvPr/>
        </p:nvSpPr>
        <p:spPr>
          <a:xfrm>
            <a:off x="1440947" y="3645282"/>
            <a:ext cx="1259241" cy="369332"/>
          </a:xfrm>
          <a:prstGeom prst="rect">
            <a:avLst/>
          </a:prstGeom>
          <a:noFill/>
          <a:ln>
            <a:solidFill>
              <a:schemeClr val="tx1"/>
            </a:solidFill>
          </a:ln>
        </p:spPr>
        <p:txBody>
          <a:bodyPr wrap="square" rtlCol="1">
            <a:spAutoFit/>
          </a:bodyPr>
          <a:lstStyle/>
          <a:p>
            <a:r>
              <a:rPr lang="he-IL" dirty="0" smtClean="0"/>
              <a:t>5-7</a:t>
            </a:r>
            <a:endParaRPr lang="he-IL" dirty="0"/>
          </a:p>
        </p:txBody>
      </p:sp>
      <p:sp>
        <p:nvSpPr>
          <p:cNvPr id="10" name="אליפסה 9"/>
          <p:cNvSpPr/>
          <p:nvPr/>
        </p:nvSpPr>
        <p:spPr>
          <a:xfrm>
            <a:off x="743840" y="2671032"/>
            <a:ext cx="6138880" cy="157815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1" name="TextBox 40"/>
          <p:cNvSpPr txBox="1"/>
          <p:nvPr/>
        </p:nvSpPr>
        <p:spPr>
          <a:xfrm>
            <a:off x="2692087" y="3912945"/>
            <a:ext cx="2051969" cy="400110"/>
          </a:xfrm>
          <a:prstGeom prst="rect">
            <a:avLst/>
          </a:prstGeom>
          <a:solidFill>
            <a:schemeClr val="bg1"/>
          </a:solidFill>
          <a:ln w="28575">
            <a:solidFill>
              <a:srgbClr val="FF0000"/>
            </a:solidFill>
          </a:ln>
        </p:spPr>
        <p:txBody>
          <a:bodyPr wrap="square" rtlCol="1">
            <a:spAutoFit/>
          </a:bodyPr>
          <a:lstStyle/>
          <a:p>
            <a:r>
              <a:rPr lang="he-IL" sz="2000" b="1" dirty="0" smtClean="0">
                <a:solidFill>
                  <a:srgbClr val="FF0000"/>
                </a:solidFill>
              </a:rPr>
              <a:t>זהות פרסונאלית</a:t>
            </a:r>
            <a:endParaRPr lang="he-IL" sz="2000" b="1" dirty="0">
              <a:solidFill>
                <a:srgbClr val="FF0000"/>
              </a:solidFill>
            </a:endParaRPr>
          </a:p>
        </p:txBody>
      </p:sp>
      <p:sp>
        <p:nvSpPr>
          <p:cNvPr id="11" name="TextBox 10"/>
          <p:cNvSpPr txBox="1"/>
          <p:nvPr/>
        </p:nvSpPr>
        <p:spPr>
          <a:xfrm>
            <a:off x="8028384" y="5301208"/>
            <a:ext cx="1047099" cy="369332"/>
          </a:xfrm>
          <a:prstGeom prst="rect">
            <a:avLst/>
          </a:prstGeom>
          <a:noFill/>
          <a:ln w="38100">
            <a:solidFill>
              <a:schemeClr val="tx1"/>
            </a:solidFill>
          </a:ln>
        </p:spPr>
        <p:txBody>
          <a:bodyPr wrap="square" rtlCol="1">
            <a:spAutoFit/>
          </a:bodyPr>
          <a:lstStyle/>
          <a:p>
            <a:r>
              <a:rPr lang="he-IL" dirty="0" smtClean="0"/>
              <a:t>תקנון</a:t>
            </a:r>
            <a:endParaRPr lang="he-IL" dirty="0"/>
          </a:p>
        </p:txBody>
      </p:sp>
      <p:sp>
        <p:nvSpPr>
          <p:cNvPr id="42" name="TextBox 41"/>
          <p:cNvSpPr txBox="1"/>
          <p:nvPr/>
        </p:nvSpPr>
        <p:spPr>
          <a:xfrm>
            <a:off x="52304" y="5301208"/>
            <a:ext cx="1047099" cy="369332"/>
          </a:xfrm>
          <a:prstGeom prst="rect">
            <a:avLst/>
          </a:prstGeom>
          <a:noFill/>
          <a:ln w="38100">
            <a:solidFill>
              <a:schemeClr val="tx1"/>
            </a:solidFill>
          </a:ln>
        </p:spPr>
        <p:txBody>
          <a:bodyPr wrap="square" rtlCol="1">
            <a:spAutoFit/>
          </a:bodyPr>
          <a:lstStyle/>
          <a:p>
            <a:r>
              <a:rPr lang="he-IL" dirty="0" smtClean="0"/>
              <a:t>תקנון</a:t>
            </a:r>
            <a:endParaRPr lang="he-IL" dirty="0"/>
          </a:p>
        </p:txBody>
      </p:sp>
      <p:cxnSp>
        <p:nvCxnSpPr>
          <p:cNvPr id="43" name="מחבר חץ ישר 42"/>
          <p:cNvCxnSpPr/>
          <p:nvPr/>
        </p:nvCxnSpPr>
        <p:spPr>
          <a:xfrm>
            <a:off x="8820472" y="2465773"/>
            <a:ext cx="0" cy="283543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אליפסה 44"/>
          <p:cNvSpPr/>
          <p:nvPr/>
        </p:nvSpPr>
        <p:spPr>
          <a:xfrm>
            <a:off x="6150650" y="4537167"/>
            <a:ext cx="1464136"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אליפסה 46"/>
          <p:cNvSpPr/>
          <p:nvPr/>
        </p:nvSpPr>
        <p:spPr>
          <a:xfrm>
            <a:off x="1313720" y="4508919"/>
            <a:ext cx="1570705" cy="1249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8" name="אליפסה 47"/>
          <p:cNvSpPr/>
          <p:nvPr/>
        </p:nvSpPr>
        <p:spPr>
          <a:xfrm>
            <a:off x="3308690" y="4666339"/>
            <a:ext cx="2607464"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9" name="אליפסה 48"/>
          <p:cNvSpPr/>
          <p:nvPr/>
        </p:nvSpPr>
        <p:spPr>
          <a:xfrm>
            <a:off x="3308690" y="5946793"/>
            <a:ext cx="2468994" cy="72874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6" name="TextBox 45"/>
          <p:cNvSpPr txBox="1"/>
          <p:nvPr/>
        </p:nvSpPr>
        <p:spPr>
          <a:xfrm>
            <a:off x="3485086" y="6044722"/>
            <a:ext cx="2035020" cy="461665"/>
          </a:xfrm>
          <a:prstGeom prst="rect">
            <a:avLst/>
          </a:prstGeom>
          <a:noFill/>
        </p:spPr>
        <p:txBody>
          <a:bodyPr wrap="square" rtlCol="1">
            <a:spAutoFit/>
          </a:bodyPr>
          <a:lstStyle/>
          <a:p>
            <a:r>
              <a:rPr lang="he-IL" sz="2400" dirty="0" smtClean="0">
                <a:solidFill>
                  <a:schemeClr val="bg1"/>
                </a:solidFill>
              </a:rPr>
              <a:t>הבנות והסכמים </a:t>
            </a:r>
            <a:endParaRPr lang="he-IL" sz="2400" dirty="0">
              <a:solidFill>
                <a:schemeClr val="bg1"/>
              </a:solidFill>
            </a:endParaRPr>
          </a:p>
        </p:txBody>
      </p:sp>
      <p:sp>
        <p:nvSpPr>
          <p:cNvPr id="51" name="TextBox 50"/>
          <p:cNvSpPr txBox="1"/>
          <p:nvPr/>
        </p:nvSpPr>
        <p:spPr>
          <a:xfrm>
            <a:off x="6074006" y="4654877"/>
            <a:ext cx="1300186" cy="830997"/>
          </a:xfrm>
          <a:prstGeom prst="rect">
            <a:avLst/>
          </a:prstGeom>
          <a:noFill/>
        </p:spPr>
        <p:txBody>
          <a:bodyPr wrap="square" rtlCol="1">
            <a:spAutoFit/>
          </a:bodyPr>
          <a:lstStyle/>
          <a:p>
            <a:r>
              <a:rPr lang="he-IL" sz="2400" b="1" dirty="0" smtClean="0">
                <a:solidFill>
                  <a:schemeClr val="bg1"/>
                </a:solidFill>
              </a:rPr>
              <a:t>חברי </a:t>
            </a:r>
          </a:p>
          <a:p>
            <a:r>
              <a:rPr lang="he-IL" sz="2400" b="1" dirty="0" err="1" smtClean="0">
                <a:solidFill>
                  <a:schemeClr val="bg1"/>
                </a:solidFill>
              </a:rPr>
              <a:t>אגש"ח</a:t>
            </a:r>
            <a:endParaRPr lang="he-IL" sz="2400" b="1" dirty="0">
              <a:solidFill>
                <a:schemeClr val="bg1"/>
              </a:solidFill>
            </a:endParaRPr>
          </a:p>
        </p:txBody>
      </p:sp>
      <p:sp>
        <p:nvSpPr>
          <p:cNvPr id="52" name="TextBox 51"/>
          <p:cNvSpPr txBox="1"/>
          <p:nvPr/>
        </p:nvSpPr>
        <p:spPr>
          <a:xfrm>
            <a:off x="4031642" y="4313055"/>
            <a:ext cx="1116422" cy="369332"/>
          </a:xfrm>
          <a:prstGeom prst="rect">
            <a:avLst/>
          </a:prstGeom>
          <a:solidFill>
            <a:schemeClr val="bg1"/>
          </a:solidFill>
          <a:ln w="38100">
            <a:solidFill>
              <a:schemeClr val="tx1"/>
            </a:solidFill>
          </a:ln>
        </p:spPr>
        <p:txBody>
          <a:bodyPr wrap="square" rtlCol="1">
            <a:spAutoFit/>
          </a:bodyPr>
          <a:lstStyle/>
          <a:p>
            <a:r>
              <a:rPr lang="he-IL" dirty="0" smtClean="0"/>
              <a:t>מוניציפאלי</a:t>
            </a:r>
            <a:endParaRPr lang="he-IL" dirty="0"/>
          </a:p>
        </p:txBody>
      </p:sp>
      <p:sp>
        <p:nvSpPr>
          <p:cNvPr id="53" name="TextBox 52"/>
          <p:cNvSpPr txBox="1"/>
          <p:nvPr/>
        </p:nvSpPr>
        <p:spPr>
          <a:xfrm>
            <a:off x="1180449" y="4282989"/>
            <a:ext cx="1619638" cy="369332"/>
          </a:xfrm>
          <a:prstGeom prst="rect">
            <a:avLst/>
          </a:prstGeom>
          <a:solidFill>
            <a:schemeClr val="bg1"/>
          </a:solidFill>
          <a:ln w="38100">
            <a:solidFill>
              <a:schemeClr val="tx1"/>
            </a:solidFill>
          </a:ln>
        </p:spPr>
        <p:txBody>
          <a:bodyPr wrap="square" rtlCol="1">
            <a:spAutoFit/>
          </a:bodyPr>
          <a:lstStyle/>
          <a:p>
            <a:r>
              <a:rPr lang="he-IL" dirty="0" smtClean="0"/>
              <a:t>קהילתי-חברתי </a:t>
            </a:r>
            <a:endParaRPr lang="he-IL" dirty="0"/>
          </a:p>
        </p:txBody>
      </p:sp>
      <p:sp>
        <p:nvSpPr>
          <p:cNvPr id="50" name="סוגר מסולסל שמאלי 49"/>
          <p:cNvSpPr/>
          <p:nvPr/>
        </p:nvSpPr>
        <p:spPr>
          <a:xfrm rot="16200000">
            <a:off x="4324617" y="3371154"/>
            <a:ext cx="494765" cy="5093537"/>
          </a:xfrm>
          <a:prstGeom prst="lef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ln w="57150">
                <a:solidFill>
                  <a:schemeClr val="tx1"/>
                </a:solidFill>
              </a:ln>
            </a:endParaRPr>
          </a:p>
        </p:txBody>
      </p:sp>
      <p:sp>
        <p:nvSpPr>
          <p:cNvPr id="54" name="TextBox 53"/>
          <p:cNvSpPr txBox="1"/>
          <p:nvPr/>
        </p:nvSpPr>
        <p:spPr>
          <a:xfrm>
            <a:off x="1246993" y="4792561"/>
            <a:ext cx="1650964" cy="646331"/>
          </a:xfrm>
          <a:prstGeom prst="rect">
            <a:avLst/>
          </a:prstGeom>
          <a:noFill/>
        </p:spPr>
        <p:txBody>
          <a:bodyPr wrap="square" rtlCol="1">
            <a:spAutoFit/>
          </a:bodyPr>
          <a:lstStyle/>
          <a:p>
            <a:r>
              <a:rPr lang="he-IL" b="1" dirty="0" smtClean="0">
                <a:solidFill>
                  <a:schemeClr val="bg1"/>
                </a:solidFill>
              </a:rPr>
              <a:t>חברי </a:t>
            </a:r>
            <a:r>
              <a:rPr lang="he-IL" b="1" dirty="0" err="1" smtClean="0">
                <a:solidFill>
                  <a:schemeClr val="bg1"/>
                </a:solidFill>
              </a:rPr>
              <a:t>האגש"ח</a:t>
            </a:r>
            <a:r>
              <a:rPr lang="he-IL" b="1" dirty="0" smtClean="0">
                <a:solidFill>
                  <a:schemeClr val="bg1"/>
                </a:solidFill>
              </a:rPr>
              <a:t>+ בעלי נכס קבע</a:t>
            </a:r>
            <a:endParaRPr lang="he-IL" b="1" dirty="0">
              <a:solidFill>
                <a:schemeClr val="bg1"/>
              </a:solidFill>
            </a:endParaRPr>
          </a:p>
        </p:txBody>
      </p:sp>
      <p:sp>
        <p:nvSpPr>
          <p:cNvPr id="55" name="TextBox 54"/>
          <p:cNvSpPr txBox="1"/>
          <p:nvPr/>
        </p:nvSpPr>
        <p:spPr>
          <a:xfrm>
            <a:off x="3084819" y="4777988"/>
            <a:ext cx="2468993" cy="1046440"/>
          </a:xfrm>
          <a:prstGeom prst="rect">
            <a:avLst/>
          </a:prstGeom>
          <a:noFill/>
        </p:spPr>
        <p:txBody>
          <a:bodyPr wrap="square" rtlCol="1">
            <a:spAutoFit/>
          </a:bodyPr>
          <a:lstStyle/>
          <a:p>
            <a:r>
              <a:rPr lang="he-IL" sz="2000" b="1" dirty="0" smtClean="0">
                <a:solidFill>
                  <a:schemeClr val="bg1"/>
                </a:solidFill>
              </a:rPr>
              <a:t>תושבי היישוב</a:t>
            </a:r>
          </a:p>
          <a:p>
            <a:r>
              <a:rPr lang="he-IL" sz="1400" b="1" dirty="0" smtClean="0">
                <a:solidFill>
                  <a:schemeClr val="bg1"/>
                </a:solidFill>
              </a:rPr>
              <a:t>שוכר דירה, גר ביישוב, ילדים (17+), תושב הרחבה, חבר </a:t>
            </a:r>
            <a:r>
              <a:rPr lang="he-IL" sz="1400" b="1" dirty="0" err="1" smtClean="0">
                <a:solidFill>
                  <a:schemeClr val="bg1"/>
                </a:solidFill>
              </a:rPr>
              <a:t>אגש"ח</a:t>
            </a:r>
            <a:endParaRPr lang="he-IL" sz="1400" b="1" dirty="0">
              <a:solidFill>
                <a:schemeClr val="bg1"/>
              </a:solidFill>
            </a:endParaRPr>
          </a:p>
        </p:txBody>
      </p:sp>
    </p:spTree>
    <p:extLst>
      <p:ext uri="{BB962C8B-B14F-4D97-AF65-F5344CB8AC3E}">
        <p14:creationId xmlns:p14="http://schemas.microsoft.com/office/powerpoint/2010/main" val="1504079704"/>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מבנה אירגוני בוועד המקומי   </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4</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094844" y="1306532"/>
            <a:ext cx="2185416" cy="461665"/>
          </a:xfrm>
          <a:prstGeom prst="rect">
            <a:avLst/>
          </a:prstGeom>
          <a:solidFill>
            <a:srgbClr val="66FFFF"/>
          </a:solidFill>
        </p:spPr>
        <p:txBody>
          <a:bodyPr wrap="square" rtlCol="1">
            <a:spAutoFit/>
          </a:bodyPr>
          <a:lstStyle/>
          <a:p>
            <a:r>
              <a:rPr lang="he-IL" sz="2400" b="1" dirty="0" smtClean="0"/>
              <a:t>משרד הפנים</a:t>
            </a:r>
            <a:endParaRPr lang="he-IL" sz="2400" b="1" dirty="0"/>
          </a:p>
        </p:txBody>
      </p:sp>
      <p:sp>
        <p:nvSpPr>
          <p:cNvPr id="11" name="TextBox 10"/>
          <p:cNvSpPr txBox="1"/>
          <p:nvPr/>
        </p:nvSpPr>
        <p:spPr>
          <a:xfrm>
            <a:off x="3094844" y="2156721"/>
            <a:ext cx="2185416" cy="461665"/>
          </a:xfrm>
          <a:prstGeom prst="rect">
            <a:avLst/>
          </a:prstGeom>
          <a:solidFill>
            <a:srgbClr val="00E3DE"/>
          </a:solidFill>
        </p:spPr>
        <p:txBody>
          <a:bodyPr wrap="square" rtlCol="1">
            <a:spAutoFit/>
          </a:bodyPr>
          <a:lstStyle/>
          <a:p>
            <a:r>
              <a:rPr lang="he-IL" sz="2400" b="1" dirty="0" smtClean="0"/>
              <a:t>מליאת המועצה </a:t>
            </a:r>
            <a:endParaRPr lang="he-IL" sz="2400" b="1" dirty="0"/>
          </a:p>
        </p:txBody>
      </p:sp>
      <p:sp>
        <p:nvSpPr>
          <p:cNvPr id="12" name="TextBox 11"/>
          <p:cNvSpPr txBox="1"/>
          <p:nvPr/>
        </p:nvSpPr>
        <p:spPr>
          <a:xfrm>
            <a:off x="915591" y="3361666"/>
            <a:ext cx="2275056" cy="830997"/>
          </a:xfrm>
          <a:prstGeom prst="rect">
            <a:avLst/>
          </a:prstGeom>
          <a:solidFill>
            <a:srgbClr val="42EA62"/>
          </a:solidFill>
        </p:spPr>
        <p:txBody>
          <a:bodyPr wrap="square" rtlCol="1">
            <a:spAutoFit/>
          </a:bodyPr>
          <a:lstStyle/>
          <a:p>
            <a:r>
              <a:rPr lang="he-IL" sz="2400" b="1" dirty="0" smtClean="0"/>
              <a:t>וועדת ביקורת ורו"ח </a:t>
            </a:r>
            <a:endParaRPr lang="he-IL" sz="2400" b="1" dirty="0"/>
          </a:p>
        </p:txBody>
      </p:sp>
      <p:sp>
        <p:nvSpPr>
          <p:cNvPr id="13" name="TextBox 12"/>
          <p:cNvSpPr txBox="1"/>
          <p:nvPr/>
        </p:nvSpPr>
        <p:spPr>
          <a:xfrm>
            <a:off x="4809188" y="3563649"/>
            <a:ext cx="1963785" cy="461665"/>
          </a:xfrm>
          <a:prstGeom prst="rect">
            <a:avLst/>
          </a:prstGeom>
          <a:solidFill>
            <a:srgbClr val="A0D876"/>
          </a:solidFill>
        </p:spPr>
        <p:txBody>
          <a:bodyPr wrap="square" rtlCol="1">
            <a:spAutoFit/>
          </a:bodyPr>
          <a:lstStyle/>
          <a:p>
            <a:r>
              <a:rPr lang="he-IL" sz="2400" b="1" dirty="0" smtClean="0"/>
              <a:t>הוועד המקומי</a:t>
            </a:r>
            <a:endParaRPr lang="he-IL" sz="2400" b="1" dirty="0"/>
          </a:p>
        </p:txBody>
      </p:sp>
      <p:sp>
        <p:nvSpPr>
          <p:cNvPr id="20" name="TextBox 19"/>
          <p:cNvSpPr txBox="1"/>
          <p:nvPr/>
        </p:nvSpPr>
        <p:spPr>
          <a:xfrm>
            <a:off x="5616500" y="4532702"/>
            <a:ext cx="2286719" cy="461665"/>
          </a:xfrm>
          <a:prstGeom prst="rect">
            <a:avLst/>
          </a:prstGeom>
          <a:solidFill>
            <a:schemeClr val="accent5"/>
          </a:solidFill>
        </p:spPr>
        <p:txBody>
          <a:bodyPr wrap="square" rtlCol="1">
            <a:spAutoFit/>
          </a:bodyPr>
          <a:lstStyle/>
          <a:p>
            <a:r>
              <a:rPr lang="he-IL" sz="2400" b="1" dirty="0" smtClean="0"/>
              <a:t>הוועדות</a:t>
            </a:r>
            <a:endParaRPr lang="he-IL" sz="2400" b="1" dirty="0"/>
          </a:p>
        </p:txBody>
      </p:sp>
      <p:sp>
        <p:nvSpPr>
          <p:cNvPr id="21" name="TextBox 20"/>
          <p:cNvSpPr txBox="1"/>
          <p:nvPr/>
        </p:nvSpPr>
        <p:spPr>
          <a:xfrm>
            <a:off x="5637142" y="5524895"/>
            <a:ext cx="2286718" cy="461665"/>
          </a:xfrm>
          <a:prstGeom prst="rect">
            <a:avLst/>
          </a:prstGeom>
          <a:solidFill>
            <a:srgbClr val="0070C0"/>
          </a:solidFill>
        </p:spPr>
        <p:txBody>
          <a:bodyPr wrap="square" rtlCol="1">
            <a:spAutoFit/>
          </a:bodyPr>
          <a:lstStyle/>
          <a:p>
            <a:r>
              <a:rPr lang="he-IL" sz="2400" b="1" dirty="0" smtClean="0"/>
              <a:t>תושבים</a:t>
            </a:r>
            <a:endParaRPr lang="he-IL" sz="2400" b="1" dirty="0"/>
          </a:p>
        </p:txBody>
      </p:sp>
      <p:cxnSp>
        <p:nvCxnSpPr>
          <p:cNvPr id="5" name="מחבר ישר 4"/>
          <p:cNvCxnSpPr>
            <a:stCxn id="2" idx="2"/>
            <a:endCxn id="11" idx="0"/>
          </p:cNvCxnSpPr>
          <p:nvPr/>
        </p:nvCxnSpPr>
        <p:spPr>
          <a:xfrm>
            <a:off x="4187552" y="1768197"/>
            <a:ext cx="0" cy="388524"/>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מחבר ישר 22"/>
          <p:cNvCxnSpPr/>
          <p:nvPr/>
        </p:nvCxnSpPr>
        <p:spPr>
          <a:xfrm>
            <a:off x="4187552" y="2618386"/>
            <a:ext cx="0" cy="1178325"/>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מחבר ישר 23"/>
          <p:cNvCxnSpPr/>
          <p:nvPr/>
        </p:nvCxnSpPr>
        <p:spPr>
          <a:xfrm flipV="1">
            <a:off x="3167802" y="3796711"/>
            <a:ext cx="1641386" cy="2"/>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מחבר ישר 30"/>
          <p:cNvCxnSpPr/>
          <p:nvPr/>
        </p:nvCxnSpPr>
        <p:spPr>
          <a:xfrm flipV="1">
            <a:off x="5040231" y="4025314"/>
            <a:ext cx="0" cy="172828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מחבר ישר 43"/>
          <p:cNvCxnSpPr>
            <a:stCxn id="21" idx="1"/>
          </p:cNvCxnSpPr>
          <p:nvPr/>
        </p:nvCxnSpPr>
        <p:spPr>
          <a:xfrm flipH="1" flipV="1">
            <a:off x="5009574" y="5753594"/>
            <a:ext cx="627568" cy="2134"/>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מחבר ישר 52"/>
          <p:cNvCxnSpPr/>
          <p:nvPr/>
        </p:nvCxnSpPr>
        <p:spPr>
          <a:xfrm flipH="1" flipV="1">
            <a:off x="5009574" y="4754503"/>
            <a:ext cx="627568" cy="2134"/>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0145192"/>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וועד מקומי</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5</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580899" y="1762537"/>
            <a:ext cx="7938568" cy="4401205"/>
          </a:xfrm>
          <a:prstGeom prst="rect">
            <a:avLst/>
          </a:prstGeom>
        </p:spPr>
        <p:txBody>
          <a:bodyPr wrap="square">
            <a:spAutoFit/>
          </a:bodyPr>
          <a:lstStyle/>
          <a:p>
            <a:pPr algn="just"/>
            <a:r>
              <a:rPr lang="he-IL" dirty="0"/>
              <a:t>וועד מקומי הינו בגדר "רשות מקומית" ואו "</a:t>
            </a:r>
            <a:r>
              <a:rPr lang="he-IL" dirty="0" smtClean="0"/>
              <a:t>מועצה מקומית</a:t>
            </a:r>
            <a:r>
              <a:rPr lang="he-IL" dirty="0"/>
              <a:t>". הוועד הינו רשות משפטית </a:t>
            </a:r>
            <a:r>
              <a:rPr lang="he-IL" dirty="0" smtClean="0"/>
              <a:t>מנהלית, המהווה חלק </a:t>
            </a:r>
            <a:r>
              <a:rPr lang="he-IL" dirty="0"/>
              <a:t>מהשלטון המקומי, אשר הוקמה בהתאם </a:t>
            </a:r>
            <a:r>
              <a:rPr lang="he-IL" dirty="0" smtClean="0"/>
              <a:t>ומכוח הוראות </a:t>
            </a:r>
            <a:r>
              <a:rPr lang="he-IL" dirty="0"/>
              <a:t>הדין, </a:t>
            </a:r>
            <a:r>
              <a:rPr lang="he-IL" dirty="0" smtClean="0"/>
              <a:t>דהיינו, </a:t>
            </a:r>
            <a:r>
              <a:rPr lang="he-IL" dirty="0"/>
              <a:t>כפי שנהוג לכנות זאת </a:t>
            </a:r>
            <a:r>
              <a:rPr lang="he-IL" dirty="0" smtClean="0"/>
              <a:t>בעגה המשפטית </a:t>
            </a:r>
            <a:r>
              <a:rPr lang="he-IL" dirty="0"/>
              <a:t>"גוף סטטוטורי" וככזה חלות עליו </a:t>
            </a:r>
            <a:r>
              <a:rPr lang="he-IL" dirty="0" smtClean="0"/>
              <a:t>הוראות וכללי </a:t>
            </a:r>
            <a:r>
              <a:rPr lang="he-IL" dirty="0"/>
              <a:t>המשפט המנהלי, על כל המשתמע מכך.</a:t>
            </a:r>
          </a:p>
          <a:p>
            <a:pPr algn="just"/>
            <a:r>
              <a:rPr lang="he-IL" dirty="0"/>
              <a:t>בתיקון צו המועצות האזוריות מחודש יולי 2004 </a:t>
            </a:r>
            <a:r>
              <a:rPr lang="he-IL" dirty="0" smtClean="0"/>
              <a:t>ושנכנס לתוקף </a:t>
            </a:r>
            <a:r>
              <a:rPr lang="he-IL" dirty="0"/>
              <a:t>מינואר 2005 – נקבע שינוי משמעותי </a:t>
            </a:r>
            <a:r>
              <a:rPr lang="he-IL" dirty="0" smtClean="0"/>
              <a:t>במצב המשפטי </a:t>
            </a:r>
            <a:r>
              <a:rPr lang="he-IL" dirty="0"/>
              <a:t>ששרר עד אז לפיו </a:t>
            </a:r>
            <a:r>
              <a:rPr lang="he-IL" dirty="0" smtClean="0"/>
              <a:t>הוועדים </a:t>
            </a:r>
            <a:r>
              <a:rPr lang="he-IL" dirty="0"/>
              <a:t>המקומיים יהיו </a:t>
            </a:r>
            <a:r>
              <a:rPr lang="he-IL" dirty="0" smtClean="0"/>
              <a:t>החל מ- </a:t>
            </a:r>
            <a:r>
              <a:rPr lang="he-IL" dirty="0"/>
              <a:t>1.1.05 בעלי סמכויות רק ככל שאלו הואצלו </a:t>
            </a:r>
            <a:r>
              <a:rPr lang="he-IL" dirty="0" smtClean="0"/>
              <a:t>להם במפורש </a:t>
            </a:r>
            <a:r>
              <a:rPr lang="he-IL" dirty="0"/>
              <a:t>ע"י המועצה</a:t>
            </a:r>
            <a:r>
              <a:rPr lang="he-IL" dirty="0" smtClean="0"/>
              <a:t>.</a:t>
            </a:r>
          </a:p>
          <a:p>
            <a:pPr algn="just"/>
            <a:r>
              <a:rPr lang="he-IL" dirty="0"/>
              <a:t>הוועד המקומי הינו רשות מנהלית וככזה חלות </a:t>
            </a:r>
            <a:r>
              <a:rPr lang="he-IL" dirty="0" smtClean="0"/>
              <a:t>עליו הוראות </a:t>
            </a:r>
            <a:r>
              <a:rPr lang="he-IL" dirty="0"/>
              <a:t>הדין הכללי המתייחסות לרשויות מנהליות.</a:t>
            </a:r>
          </a:p>
          <a:p>
            <a:pPr algn="just"/>
            <a:r>
              <a:rPr lang="he-IL" dirty="0"/>
              <a:t>רשות מנהלית מוסמכת לפעול ולחייב רק אם </a:t>
            </a:r>
            <a:r>
              <a:rPr lang="he-IL" dirty="0" smtClean="0"/>
              <a:t>הוסמכה לעשות </a:t>
            </a:r>
            <a:r>
              <a:rPr lang="he-IL" dirty="0"/>
              <a:t>כן בהתאם להוראות כל דין.</a:t>
            </a:r>
          </a:p>
          <a:p>
            <a:pPr algn="just"/>
            <a:r>
              <a:rPr lang="he-IL" dirty="0"/>
              <a:t>כל פעולה של וועד מקומי שאין לגביה הסמכה בדין </a:t>
            </a:r>
            <a:r>
              <a:rPr lang="he-IL" dirty="0" smtClean="0"/>
              <a:t>לא תהיה </a:t>
            </a:r>
            <a:r>
              <a:rPr lang="he-IL" dirty="0"/>
              <a:t>תקפה, על כל המשתמע מכך.</a:t>
            </a:r>
          </a:p>
          <a:p>
            <a:pPr algn="just"/>
            <a:r>
              <a:rPr lang="he-IL" dirty="0"/>
              <a:t>הוועד המקומי הינו גוף משפטי נפרד ובאופן </a:t>
            </a:r>
            <a:r>
              <a:rPr lang="he-IL" dirty="0" smtClean="0"/>
              <a:t>מוחלט ומלא </a:t>
            </a:r>
            <a:r>
              <a:rPr lang="he-IL" dirty="0"/>
              <a:t>מהאגודה השיתופית הפועלת במסגרת </a:t>
            </a:r>
            <a:r>
              <a:rPr lang="he-IL" dirty="0" smtClean="0"/>
              <a:t>אותו ישוב.</a:t>
            </a:r>
          </a:p>
          <a:p>
            <a:pPr algn="ctr"/>
            <a:r>
              <a:rPr lang="he-IL" sz="2800" dirty="0" smtClean="0">
                <a:solidFill>
                  <a:srgbClr val="FF0000"/>
                </a:solidFill>
              </a:rPr>
              <a:t>אנחנו </a:t>
            </a:r>
            <a:r>
              <a:rPr lang="he-IL" sz="2800" u="sng" dirty="0" smtClean="0">
                <a:solidFill>
                  <a:srgbClr val="FF0000"/>
                </a:solidFill>
              </a:rPr>
              <a:t>לא</a:t>
            </a:r>
            <a:r>
              <a:rPr lang="he-IL" sz="2800" dirty="0" smtClean="0">
                <a:solidFill>
                  <a:srgbClr val="FF0000"/>
                </a:solidFill>
              </a:rPr>
              <a:t> וועד מקומי!!</a:t>
            </a:r>
            <a:endParaRPr lang="he-IL" sz="2800" dirty="0">
              <a:solidFill>
                <a:srgbClr val="FF0000"/>
              </a:solidFill>
            </a:endParaRPr>
          </a:p>
        </p:txBody>
      </p:sp>
    </p:spTree>
    <p:extLst>
      <p:ext uri="{BB962C8B-B14F-4D97-AF65-F5344CB8AC3E}">
        <p14:creationId xmlns:p14="http://schemas.microsoft.com/office/powerpoint/2010/main" val="611932000"/>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ההבדל בין וועד מקומי לאגודה</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6</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376340" y="1996535"/>
            <a:ext cx="8208912" cy="2585323"/>
          </a:xfrm>
          <a:prstGeom prst="rect">
            <a:avLst/>
          </a:prstGeom>
        </p:spPr>
        <p:txBody>
          <a:bodyPr wrap="square">
            <a:spAutoFit/>
          </a:bodyPr>
          <a:lstStyle/>
          <a:p>
            <a:pPr algn="just"/>
            <a:r>
              <a:rPr lang="he-IL" dirty="0"/>
              <a:t>האגודה השיתופית פועלת מכוח ובהתאם </a:t>
            </a:r>
            <a:r>
              <a:rPr lang="he-IL" dirty="0" smtClean="0"/>
              <a:t>להוראות</a:t>
            </a:r>
            <a:r>
              <a:rPr lang="en-US" dirty="0" smtClean="0"/>
              <a:t> </a:t>
            </a:r>
            <a:r>
              <a:rPr lang="he-IL" dirty="0" smtClean="0"/>
              <a:t>של </a:t>
            </a:r>
            <a:r>
              <a:rPr lang="he-IL" dirty="0"/>
              <a:t>תקנון האגודה, ואלו מחייבות רק את חבריה. </a:t>
            </a:r>
            <a:r>
              <a:rPr lang="he-IL" dirty="0" smtClean="0"/>
              <a:t>לעומת</a:t>
            </a:r>
            <a:r>
              <a:rPr lang="en-US" dirty="0" smtClean="0"/>
              <a:t> </a:t>
            </a:r>
            <a:r>
              <a:rPr lang="he-IL" dirty="0" smtClean="0"/>
              <a:t>זאת </a:t>
            </a:r>
            <a:r>
              <a:rPr lang="he-IL" dirty="0"/>
              <a:t>הוועד המקומי פועל מכוח הוראות הדין </a:t>
            </a:r>
            <a:r>
              <a:rPr lang="he-IL" dirty="0" smtClean="0"/>
              <a:t>ופעולותיו</a:t>
            </a:r>
            <a:r>
              <a:rPr lang="en-US" dirty="0" smtClean="0"/>
              <a:t> </a:t>
            </a:r>
            <a:r>
              <a:rPr lang="he-IL" dirty="0" smtClean="0"/>
              <a:t>חלות </a:t>
            </a:r>
            <a:r>
              <a:rPr lang="he-IL" dirty="0"/>
              <a:t>ומחייבות את כל תושבי היישוב.</a:t>
            </a:r>
          </a:p>
          <a:p>
            <a:pPr algn="just"/>
            <a:r>
              <a:rPr lang="he-IL" dirty="0"/>
              <a:t>החלטות בנוגע למיסי הוועד המקומי אינן יכולות </a:t>
            </a:r>
            <a:r>
              <a:rPr lang="he-IL" dirty="0" smtClean="0"/>
              <a:t>להיות</a:t>
            </a:r>
            <a:r>
              <a:rPr lang="en-US" dirty="0" smtClean="0"/>
              <a:t> </a:t>
            </a:r>
            <a:r>
              <a:rPr lang="he-IL" dirty="0" smtClean="0"/>
              <a:t>כחלק </a:t>
            </a:r>
            <a:r>
              <a:rPr lang="he-IL" dirty="0"/>
              <a:t>מסמכות להחלטה של האגודה השיתופית.</a:t>
            </a:r>
          </a:p>
          <a:p>
            <a:pPr algn="just"/>
            <a:r>
              <a:rPr lang="he-IL" dirty="0"/>
              <a:t>תקציב הוועד המקומי אינו נושא להחלטת האגודה </a:t>
            </a:r>
            <a:r>
              <a:rPr lang="he-IL" dirty="0" smtClean="0"/>
              <a:t>השיתופית.</a:t>
            </a:r>
            <a:r>
              <a:rPr lang="en-US" dirty="0" smtClean="0"/>
              <a:t> </a:t>
            </a:r>
            <a:r>
              <a:rPr lang="he-IL" dirty="0" smtClean="0"/>
              <a:t>החלטות </a:t>
            </a:r>
            <a:r>
              <a:rPr lang="he-IL" dirty="0"/>
              <a:t>הוועד המקומי אינן ניתנות לערעור ואו </a:t>
            </a:r>
            <a:r>
              <a:rPr lang="he-IL" dirty="0" smtClean="0"/>
              <a:t>לבדיקה</a:t>
            </a:r>
            <a:r>
              <a:rPr lang="en-US" dirty="0" smtClean="0"/>
              <a:t> </a:t>
            </a:r>
            <a:r>
              <a:rPr lang="he-IL" dirty="0" smtClean="0"/>
              <a:t>ע"י </a:t>
            </a:r>
            <a:r>
              <a:rPr lang="he-IL" dirty="0"/>
              <a:t>האגודה השיתופית.</a:t>
            </a:r>
          </a:p>
          <a:p>
            <a:pPr algn="just"/>
            <a:r>
              <a:rPr lang="he-IL" dirty="0"/>
              <a:t>בעקבות "וועדת רייף" וועד מקומי יחויב לקיים </a:t>
            </a:r>
            <a:r>
              <a:rPr lang="he-IL" dirty="0" smtClean="0"/>
              <a:t>אספות תושבים</a:t>
            </a:r>
            <a:r>
              <a:rPr lang="en-US" dirty="0" smtClean="0"/>
              <a:t> </a:t>
            </a:r>
            <a:r>
              <a:rPr lang="he-IL" dirty="0" smtClean="0"/>
              <a:t>לפחות </a:t>
            </a:r>
            <a:r>
              <a:rPr lang="he-IL" dirty="0"/>
              <a:t>אחת לשנה, ערב אישור תקציב. זאת על </a:t>
            </a:r>
            <a:r>
              <a:rPr lang="he-IL" dirty="0" smtClean="0"/>
              <a:t>מנת</a:t>
            </a:r>
            <a:r>
              <a:rPr lang="en-US" dirty="0" smtClean="0"/>
              <a:t> </a:t>
            </a:r>
            <a:r>
              <a:rPr lang="he-IL" dirty="0" smtClean="0"/>
              <a:t>לאפשר </a:t>
            </a:r>
            <a:r>
              <a:rPr lang="he-IL" dirty="0"/>
              <a:t>שיתוף התושבים ופיקוח ישיר שלהם על פעילות הוועד.</a:t>
            </a:r>
          </a:p>
        </p:txBody>
      </p:sp>
    </p:spTree>
    <p:extLst>
      <p:ext uri="{BB962C8B-B14F-4D97-AF65-F5344CB8AC3E}">
        <p14:creationId xmlns:p14="http://schemas.microsoft.com/office/powerpoint/2010/main" val="339831902"/>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0" y="188640"/>
            <a:ext cx="8064896" cy="703123"/>
          </a:xfrm>
        </p:spPr>
        <p:txBody>
          <a:bodyPr>
            <a:normAutofit fontScale="85000" lnSpcReduction="10000"/>
          </a:bodyPr>
          <a:lstStyle/>
          <a:p>
            <a:r>
              <a:rPr lang="he-IL" b="1" dirty="0" smtClean="0">
                <a:solidFill>
                  <a:srgbClr val="713605"/>
                </a:solidFill>
                <a:latin typeface="Guttman Kav" pitchFamily="2" charset="-79"/>
                <a:cs typeface="Guttman Kav" pitchFamily="2" charset="-79"/>
              </a:rPr>
              <a:t>ההבדלים המהותיים בין האגודה השיתופית לוועד המקומי </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7</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graphicFrame>
        <p:nvGraphicFramePr>
          <p:cNvPr id="5" name="טבלה 4"/>
          <p:cNvGraphicFramePr>
            <a:graphicFrameLocks noGrp="1"/>
          </p:cNvGraphicFramePr>
          <p:nvPr>
            <p:extLst>
              <p:ext uri="{D42A27DB-BD31-4B8C-83A1-F6EECF244321}">
                <p14:modId xmlns:p14="http://schemas.microsoft.com/office/powerpoint/2010/main" val="50797333"/>
              </p:ext>
            </p:extLst>
          </p:nvPr>
        </p:nvGraphicFramePr>
        <p:xfrm>
          <a:off x="150786" y="787546"/>
          <a:ext cx="7733582" cy="5741772"/>
        </p:xfrm>
        <a:graphic>
          <a:graphicData uri="http://schemas.openxmlformats.org/drawingml/2006/table">
            <a:tbl>
              <a:tblPr rtl="1" firstRow="1" bandRow="1">
                <a:tableStyleId>{F5AB1C69-6EDB-4FF4-983F-18BD219EF322}</a:tableStyleId>
              </a:tblPr>
              <a:tblGrid>
                <a:gridCol w="1591816"/>
                <a:gridCol w="3563905"/>
                <a:gridCol w="2577861"/>
              </a:tblGrid>
              <a:tr h="335543">
                <a:tc>
                  <a:txBody>
                    <a:bodyPr/>
                    <a:lstStyle/>
                    <a:p>
                      <a:pPr rtl="1"/>
                      <a:r>
                        <a:rPr lang="he-IL" sz="1600" b="1" dirty="0" smtClean="0"/>
                        <a:t>הנושא </a:t>
                      </a:r>
                      <a:endParaRPr lang="he-IL" sz="1600" b="1" dirty="0"/>
                    </a:p>
                  </a:txBody>
                  <a:tcPr/>
                </a:tc>
                <a:tc>
                  <a:txBody>
                    <a:bodyPr/>
                    <a:lstStyle/>
                    <a:p>
                      <a:pPr rtl="1"/>
                      <a:r>
                        <a:rPr lang="he-IL" sz="1600" b="1" dirty="0" smtClean="0"/>
                        <a:t>וועד מקומי</a:t>
                      </a:r>
                      <a:endParaRPr lang="he-IL" sz="1600" b="1" dirty="0"/>
                    </a:p>
                  </a:txBody>
                  <a:tcPr/>
                </a:tc>
                <a:tc>
                  <a:txBody>
                    <a:bodyPr/>
                    <a:lstStyle/>
                    <a:p>
                      <a:pPr rtl="1"/>
                      <a:r>
                        <a:rPr lang="he-IL" sz="1600" b="1" dirty="0" smtClean="0"/>
                        <a:t>אגודה שיתופית</a:t>
                      </a:r>
                      <a:endParaRPr lang="he-IL" sz="1600" b="1" dirty="0"/>
                    </a:p>
                  </a:txBody>
                  <a:tcPr/>
                </a:tc>
              </a:tr>
              <a:tr h="1067636">
                <a:tc>
                  <a:txBody>
                    <a:bodyPr/>
                    <a:lstStyle/>
                    <a:p>
                      <a:pPr rtl="1"/>
                      <a:r>
                        <a:rPr lang="he-IL" sz="1600" b="1" dirty="0" smtClean="0"/>
                        <a:t>דמוקרטיה והגוף המנהל</a:t>
                      </a:r>
                      <a:endParaRPr lang="he-IL" sz="1600" b="1" dirty="0"/>
                    </a:p>
                  </a:txBody>
                  <a:tcPr/>
                </a:tc>
                <a:tc>
                  <a:txBody>
                    <a:bodyPr/>
                    <a:lstStyle/>
                    <a:p>
                      <a:pPr rtl="1"/>
                      <a:r>
                        <a:rPr lang="he-IL" sz="1600" b="1" dirty="0" smtClean="0"/>
                        <a:t>דמוקרטיה ייצוגית, 5 תושבים</a:t>
                      </a:r>
                      <a:r>
                        <a:rPr lang="he-IL" sz="1600" b="1" baseline="0" dirty="0" smtClean="0"/>
                        <a:t> נבחרים לתקופה של 5 שנים עם מחויבות למועצה. </a:t>
                      </a:r>
                      <a:endParaRPr lang="he-IL" sz="1600" b="1" dirty="0"/>
                    </a:p>
                  </a:txBody>
                  <a:tcPr/>
                </a:tc>
                <a:tc>
                  <a:txBody>
                    <a:bodyPr/>
                    <a:lstStyle/>
                    <a:p>
                      <a:pPr rtl="1"/>
                      <a:r>
                        <a:rPr lang="he-IL" sz="1600" b="1" dirty="0" smtClean="0"/>
                        <a:t>דמוקרטיה ישירה וכפופה לאסיפה חברים. הוועד נבחר</a:t>
                      </a:r>
                      <a:r>
                        <a:rPr lang="he-IL" sz="1600" b="1" baseline="0" dirty="0" smtClean="0"/>
                        <a:t> ע"י האסיפה ומחויב לחברי האגודה. </a:t>
                      </a:r>
                      <a:endParaRPr lang="he-IL" sz="1600" b="1" dirty="0"/>
                    </a:p>
                  </a:txBody>
                  <a:tcPr/>
                </a:tc>
              </a:tr>
              <a:tr h="579574">
                <a:tc>
                  <a:txBody>
                    <a:bodyPr/>
                    <a:lstStyle/>
                    <a:p>
                      <a:pPr rtl="1"/>
                      <a:r>
                        <a:rPr lang="he-IL" sz="1600" b="1" dirty="0" smtClean="0"/>
                        <a:t>סמכויות הוועד  </a:t>
                      </a:r>
                      <a:endParaRPr lang="he-IL" sz="1600" b="1" dirty="0"/>
                    </a:p>
                  </a:txBody>
                  <a:tcPr/>
                </a:tc>
                <a:tc>
                  <a:txBody>
                    <a:bodyPr/>
                    <a:lstStyle/>
                    <a:p>
                      <a:pPr rtl="1"/>
                      <a:r>
                        <a:rPr lang="he-IL" sz="1600" b="1" dirty="0" smtClean="0"/>
                        <a:t>מקבל את סמכויותיו מהמועצה ועל פי החלטתה.</a:t>
                      </a:r>
                      <a:r>
                        <a:rPr lang="he-IL" sz="1600" b="1" baseline="0" dirty="0" smtClean="0"/>
                        <a:t> </a:t>
                      </a:r>
                      <a:endParaRPr lang="he-IL" sz="1600" b="1" dirty="0"/>
                    </a:p>
                  </a:txBody>
                  <a:tcPr/>
                </a:tc>
                <a:tc>
                  <a:txBody>
                    <a:bodyPr/>
                    <a:lstStyle/>
                    <a:p>
                      <a:pPr rtl="1"/>
                      <a:r>
                        <a:rPr lang="he-IL" sz="1600" b="1" dirty="0" smtClean="0"/>
                        <a:t>סמכויות נרחבות ומקבל אותן באסיפה הכללית.</a:t>
                      </a:r>
                      <a:r>
                        <a:rPr lang="he-IL" sz="1600" b="1" baseline="0" dirty="0" smtClean="0"/>
                        <a:t> </a:t>
                      </a:r>
                      <a:endParaRPr lang="he-IL" sz="1600" b="1" dirty="0"/>
                    </a:p>
                  </a:txBody>
                  <a:tcPr/>
                </a:tc>
              </a:tr>
              <a:tr h="335543">
                <a:tc>
                  <a:txBody>
                    <a:bodyPr/>
                    <a:lstStyle/>
                    <a:p>
                      <a:pPr rtl="1"/>
                      <a:r>
                        <a:rPr lang="he-IL" sz="1600" b="1" dirty="0" smtClean="0"/>
                        <a:t>חובת הדיווח</a:t>
                      </a:r>
                      <a:endParaRPr lang="he-IL" sz="1600" b="1" dirty="0"/>
                    </a:p>
                  </a:txBody>
                  <a:tcPr/>
                </a:tc>
                <a:tc>
                  <a:txBody>
                    <a:bodyPr/>
                    <a:lstStyle/>
                    <a:p>
                      <a:pPr rtl="1"/>
                      <a:r>
                        <a:rPr lang="he-IL" sz="1600" b="1" dirty="0" smtClean="0"/>
                        <a:t>מחויב דיווח למועצה בלבד.</a:t>
                      </a:r>
                    </a:p>
                  </a:txBody>
                  <a:tcPr/>
                </a:tc>
                <a:tc>
                  <a:txBody>
                    <a:bodyPr/>
                    <a:lstStyle/>
                    <a:p>
                      <a:pPr rtl="1"/>
                      <a:r>
                        <a:rPr lang="he-IL" sz="1600" b="1" dirty="0" smtClean="0"/>
                        <a:t>לחברי האגודה.</a:t>
                      </a:r>
                      <a:endParaRPr lang="he-IL" sz="1600" b="1" dirty="0"/>
                    </a:p>
                  </a:txBody>
                  <a:tcPr/>
                </a:tc>
              </a:tr>
              <a:tr h="1476370">
                <a:tc>
                  <a:txBody>
                    <a:bodyPr/>
                    <a:lstStyle/>
                    <a:p>
                      <a:pPr rtl="1"/>
                      <a:r>
                        <a:rPr lang="he-IL" sz="1600" b="1" dirty="0" smtClean="0"/>
                        <a:t>גובה מיסים</a:t>
                      </a:r>
                      <a:endParaRPr lang="he-IL" sz="1600" b="1" dirty="0"/>
                    </a:p>
                  </a:txBody>
                  <a:tcPr/>
                </a:tc>
                <a:tc>
                  <a:txBody>
                    <a:bodyPr/>
                    <a:lstStyle/>
                    <a:p>
                      <a:pPr rtl="1"/>
                      <a:r>
                        <a:rPr lang="he-IL" sz="1600" b="1" dirty="0" smtClean="0"/>
                        <a:t>נמוך, על פי השיטה המטרית וצמוד לחוק ההסדרים. עד 30% למ"ר ממגורים. המיסוי מחייב אישור משרד הפנים והאוצר.</a:t>
                      </a:r>
                      <a:endParaRPr lang="he-IL" sz="1600" b="1" dirty="0"/>
                    </a:p>
                  </a:txBody>
                  <a:tcPr/>
                </a:tc>
                <a:tc>
                  <a:txBody>
                    <a:bodyPr/>
                    <a:lstStyle/>
                    <a:p>
                      <a:pPr rtl="1"/>
                      <a:r>
                        <a:rPr lang="he-IL" sz="1600" b="1" dirty="0" smtClean="0"/>
                        <a:t>חיוב לפי בית אב, בהתאם לצרכי היישוב ומחייב אישור אסיפה הכללית.</a:t>
                      </a:r>
                      <a:r>
                        <a:rPr lang="he-IL" sz="1600" b="1" baseline="0" dirty="0" smtClean="0"/>
                        <a:t> מחייבת את כלל חבריה בהתאם להחלטת הרוב. </a:t>
                      </a:r>
                      <a:endParaRPr lang="he-IL" sz="1600" b="1" dirty="0"/>
                    </a:p>
                  </a:txBody>
                  <a:tcPr/>
                </a:tc>
              </a:tr>
              <a:tr h="823605">
                <a:tc>
                  <a:txBody>
                    <a:bodyPr/>
                    <a:lstStyle/>
                    <a:p>
                      <a:pPr rtl="1"/>
                      <a:r>
                        <a:rPr lang="he-IL" sz="1600" b="1" dirty="0" smtClean="0"/>
                        <a:t>תקציב</a:t>
                      </a:r>
                      <a:endParaRPr lang="he-IL" sz="1600" b="1" dirty="0"/>
                    </a:p>
                  </a:txBody>
                  <a:tcPr/>
                </a:tc>
                <a:tc>
                  <a:txBody>
                    <a:bodyPr/>
                    <a:lstStyle/>
                    <a:p>
                      <a:pPr rtl="1"/>
                      <a:r>
                        <a:rPr lang="he-IL" sz="1600" b="1" dirty="0" smtClean="0"/>
                        <a:t>אינו גמיש ומוגבל בהתאם לחוק.</a:t>
                      </a:r>
                      <a:endParaRPr lang="he-IL" sz="1600" b="1" dirty="0"/>
                    </a:p>
                  </a:txBody>
                  <a:tcPr/>
                </a:tc>
                <a:tc>
                  <a:txBody>
                    <a:bodyPr/>
                    <a:lstStyle/>
                    <a:p>
                      <a:pPr rtl="1"/>
                      <a:r>
                        <a:rPr lang="he-IL" sz="1600" b="1" dirty="0" smtClean="0"/>
                        <a:t>גמיש, נקבע ע"י</a:t>
                      </a:r>
                      <a:r>
                        <a:rPr lang="he-IL" sz="1600" b="1" baseline="0" dirty="0" smtClean="0"/>
                        <a:t> חברי האגודה, מאפשר ערבות הדדית.   </a:t>
                      </a:r>
                      <a:endParaRPr lang="he-IL" sz="1600" b="1" dirty="0"/>
                    </a:p>
                  </a:txBody>
                  <a:tcPr/>
                </a:tc>
              </a:tr>
              <a:tr h="579574">
                <a:tc>
                  <a:txBody>
                    <a:bodyPr/>
                    <a:lstStyle/>
                    <a:p>
                      <a:pPr rtl="1"/>
                      <a:r>
                        <a:rPr lang="he-IL" sz="1600" b="1" dirty="0" smtClean="0"/>
                        <a:t>הנחות ממיסים</a:t>
                      </a:r>
                      <a:endParaRPr lang="he-IL" sz="1600" b="1" dirty="0"/>
                    </a:p>
                  </a:txBody>
                  <a:tcPr/>
                </a:tc>
                <a:tc>
                  <a:txBody>
                    <a:bodyPr/>
                    <a:lstStyle/>
                    <a:p>
                      <a:pPr rtl="1"/>
                      <a:r>
                        <a:rPr lang="he-IL" sz="1600" b="1" dirty="0" smtClean="0"/>
                        <a:t>מחויב על פי הקריטריונים המקובלים בחוק. </a:t>
                      </a:r>
                      <a:endParaRPr lang="he-IL" sz="1600" b="1" dirty="0"/>
                    </a:p>
                  </a:txBody>
                  <a:tcPr/>
                </a:tc>
                <a:tc>
                  <a:txBody>
                    <a:bodyPr/>
                    <a:lstStyle/>
                    <a:p>
                      <a:pPr rtl="1"/>
                      <a:r>
                        <a:rPr lang="he-IL" sz="1600" b="1" dirty="0" smtClean="0"/>
                        <a:t>בהתאם להחלטת הוועד</a:t>
                      </a:r>
                      <a:r>
                        <a:rPr lang="he-IL" sz="1600" b="1" baseline="0" dirty="0" smtClean="0"/>
                        <a:t> ואו האסיפה. </a:t>
                      </a:r>
                      <a:endParaRPr lang="he-IL" sz="1600" b="1" dirty="0"/>
                    </a:p>
                  </a:txBody>
                  <a:tcPr/>
                </a:tc>
              </a:tr>
              <a:tr h="543927">
                <a:tc>
                  <a:txBody>
                    <a:bodyPr/>
                    <a:lstStyle/>
                    <a:p>
                      <a:pPr rtl="1"/>
                      <a:r>
                        <a:rPr lang="he-IL" sz="1600" b="1" dirty="0" smtClean="0"/>
                        <a:t>מתן שירותים </a:t>
                      </a:r>
                      <a:endParaRPr lang="he-IL" sz="1600" b="1" dirty="0"/>
                    </a:p>
                  </a:txBody>
                  <a:tcPr/>
                </a:tc>
                <a:tc>
                  <a:txBody>
                    <a:bodyPr/>
                    <a:lstStyle/>
                    <a:p>
                      <a:pPr rtl="1"/>
                      <a:r>
                        <a:rPr lang="he-IL" sz="1600" b="1" dirty="0" smtClean="0"/>
                        <a:t>על פי החלטת המועצה – "סל שירותים".</a:t>
                      </a:r>
                      <a:r>
                        <a:rPr lang="he-IL" sz="1600" b="1" baseline="0" dirty="0" smtClean="0"/>
                        <a:t> </a:t>
                      </a:r>
                      <a:endParaRPr lang="he-IL" sz="1600" b="1" dirty="0"/>
                    </a:p>
                  </a:txBody>
                  <a:tcPr/>
                </a:tc>
                <a:tc>
                  <a:txBody>
                    <a:bodyPr/>
                    <a:lstStyle/>
                    <a:p>
                      <a:pPr rtl="1"/>
                      <a:r>
                        <a:rPr lang="he-IL" sz="1600" b="1" dirty="0" smtClean="0"/>
                        <a:t>על פי</a:t>
                      </a:r>
                      <a:r>
                        <a:rPr lang="he-IL" sz="1600" b="1" baseline="0" dirty="0" smtClean="0"/>
                        <a:t> רצון החברים. </a:t>
                      </a:r>
                      <a:endParaRPr lang="he-IL" sz="1600" b="1" dirty="0"/>
                    </a:p>
                  </a:txBody>
                  <a:tcPr/>
                </a:tc>
              </a:tr>
            </a:tbl>
          </a:graphicData>
        </a:graphic>
      </p:graphicFrame>
    </p:spTree>
    <p:extLst>
      <p:ext uri="{BB962C8B-B14F-4D97-AF65-F5344CB8AC3E}">
        <p14:creationId xmlns:p14="http://schemas.microsoft.com/office/powerpoint/2010/main" val="3821572298"/>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2304" y="188640"/>
            <a:ext cx="7904072" cy="703123"/>
          </a:xfrm>
        </p:spPr>
        <p:txBody>
          <a:bodyPr>
            <a:normAutofit fontScale="77500" lnSpcReduction="20000"/>
          </a:bodyPr>
          <a:lstStyle/>
          <a:p>
            <a:r>
              <a:rPr lang="he-IL" b="1" dirty="0">
                <a:solidFill>
                  <a:srgbClr val="713605"/>
                </a:solidFill>
                <a:latin typeface="Guttman Kav" pitchFamily="2" charset="-79"/>
                <a:cs typeface="Guttman Kav" pitchFamily="2" charset="-79"/>
              </a:rPr>
              <a:t>ההבדלים המהותיים בין האגודה השיתופית לוועד המקומי </a:t>
            </a:r>
          </a:p>
          <a:p>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8</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187624" y="692696"/>
            <a:ext cx="6048672"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graphicFrame>
        <p:nvGraphicFramePr>
          <p:cNvPr id="5" name="טבלה 4"/>
          <p:cNvGraphicFramePr>
            <a:graphicFrameLocks noGrp="1"/>
          </p:cNvGraphicFramePr>
          <p:nvPr>
            <p:extLst>
              <p:ext uri="{D42A27DB-BD31-4B8C-83A1-F6EECF244321}">
                <p14:modId xmlns:p14="http://schemas.microsoft.com/office/powerpoint/2010/main" val="3369266692"/>
              </p:ext>
            </p:extLst>
          </p:nvPr>
        </p:nvGraphicFramePr>
        <p:xfrm>
          <a:off x="52304" y="758438"/>
          <a:ext cx="7832064" cy="5770880"/>
        </p:xfrm>
        <a:graphic>
          <a:graphicData uri="http://schemas.openxmlformats.org/drawingml/2006/table">
            <a:tbl>
              <a:tblPr rtl="1" firstRow="1" bandRow="1">
                <a:tableStyleId>{F5AB1C69-6EDB-4FF4-983F-18BD219EF322}</a:tableStyleId>
              </a:tblPr>
              <a:tblGrid>
                <a:gridCol w="1640858"/>
                <a:gridCol w="3580518"/>
                <a:gridCol w="2610688"/>
              </a:tblGrid>
              <a:tr h="355968">
                <a:tc>
                  <a:txBody>
                    <a:bodyPr/>
                    <a:lstStyle/>
                    <a:p>
                      <a:pPr rtl="1"/>
                      <a:r>
                        <a:rPr lang="he-IL" sz="1600" b="1" dirty="0" smtClean="0"/>
                        <a:t>הנושא</a:t>
                      </a:r>
                      <a:endParaRPr lang="he-IL" sz="1600" b="1" dirty="0"/>
                    </a:p>
                  </a:txBody>
                  <a:tcPr/>
                </a:tc>
                <a:tc>
                  <a:txBody>
                    <a:bodyPr/>
                    <a:lstStyle/>
                    <a:p>
                      <a:pPr rtl="1"/>
                      <a:r>
                        <a:rPr lang="he-IL" sz="1600" b="1" dirty="0" smtClean="0"/>
                        <a:t>וועד מקומי</a:t>
                      </a:r>
                      <a:endParaRPr lang="he-IL" sz="1600" b="1" dirty="0"/>
                    </a:p>
                  </a:txBody>
                  <a:tcPr/>
                </a:tc>
                <a:tc>
                  <a:txBody>
                    <a:bodyPr/>
                    <a:lstStyle/>
                    <a:p>
                      <a:pPr rtl="1"/>
                      <a:r>
                        <a:rPr lang="he-IL" sz="1600" b="1" dirty="0" smtClean="0"/>
                        <a:t>אגודה שיתופית</a:t>
                      </a:r>
                      <a:endParaRPr lang="he-IL" sz="1600" b="1" dirty="0"/>
                    </a:p>
                  </a:txBody>
                  <a:tcPr/>
                </a:tc>
              </a:tr>
              <a:tr h="382310">
                <a:tc>
                  <a:txBody>
                    <a:bodyPr/>
                    <a:lstStyle/>
                    <a:p>
                      <a:pPr rtl="1"/>
                      <a:r>
                        <a:rPr lang="he-IL" sz="1600" b="1" dirty="0" smtClean="0"/>
                        <a:t>מכרזים</a:t>
                      </a:r>
                      <a:endParaRPr lang="he-IL" sz="1600" b="1" dirty="0"/>
                    </a:p>
                  </a:txBody>
                  <a:tcPr/>
                </a:tc>
                <a:tc>
                  <a:txBody>
                    <a:bodyPr/>
                    <a:lstStyle/>
                    <a:p>
                      <a:pPr rtl="1"/>
                      <a:r>
                        <a:rPr lang="he-IL" sz="1600" b="1" dirty="0" smtClean="0"/>
                        <a:t>מחויב לחוק המכרזים.</a:t>
                      </a:r>
                      <a:endParaRPr lang="he-IL" sz="1600" b="1" dirty="0"/>
                    </a:p>
                  </a:txBody>
                  <a:tcPr/>
                </a:tc>
                <a:tc>
                  <a:txBody>
                    <a:bodyPr/>
                    <a:lstStyle/>
                    <a:p>
                      <a:pPr rtl="1"/>
                      <a:r>
                        <a:rPr lang="he-IL" sz="1600" b="1" dirty="0" smtClean="0"/>
                        <a:t>מסתפק בהצעות מחיר.</a:t>
                      </a:r>
                      <a:endParaRPr lang="he-IL" sz="1600" b="1" dirty="0"/>
                    </a:p>
                  </a:txBody>
                  <a:tcPr/>
                </a:tc>
              </a:tr>
              <a:tr h="382310">
                <a:tc>
                  <a:txBody>
                    <a:bodyPr/>
                    <a:lstStyle/>
                    <a:p>
                      <a:pPr rtl="1"/>
                      <a:r>
                        <a:rPr lang="he-IL" sz="1600" b="1" dirty="0" smtClean="0"/>
                        <a:t>העסקת עובדים</a:t>
                      </a:r>
                      <a:endParaRPr lang="he-IL" sz="1600" b="1" dirty="0"/>
                    </a:p>
                  </a:txBody>
                  <a:tcPr/>
                </a:tc>
                <a:tc>
                  <a:txBody>
                    <a:bodyPr/>
                    <a:lstStyle/>
                    <a:p>
                      <a:pPr rtl="1"/>
                      <a:r>
                        <a:rPr lang="he-IL" sz="1600" b="1" dirty="0" smtClean="0"/>
                        <a:t>מחויב באישור המועצה.</a:t>
                      </a:r>
                      <a:endParaRPr lang="he-IL" sz="1600" b="1" dirty="0"/>
                    </a:p>
                  </a:txBody>
                  <a:tcPr/>
                </a:tc>
                <a:tc>
                  <a:txBody>
                    <a:bodyPr/>
                    <a:lstStyle/>
                    <a:p>
                      <a:pPr rtl="1"/>
                      <a:r>
                        <a:rPr lang="he-IL" sz="1600" b="1" dirty="0" smtClean="0"/>
                        <a:t>כמקובל במשק.</a:t>
                      </a:r>
                      <a:endParaRPr lang="he-IL" sz="1600" b="1" dirty="0"/>
                    </a:p>
                  </a:txBody>
                  <a:tcPr/>
                </a:tc>
              </a:tr>
              <a:tr h="783814">
                <a:tc>
                  <a:txBody>
                    <a:bodyPr/>
                    <a:lstStyle/>
                    <a:p>
                      <a:pPr rtl="1"/>
                      <a:r>
                        <a:rPr lang="he-IL" sz="1600" b="1" dirty="0" smtClean="0"/>
                        <a:t>השקעות</a:t>
                      </a:r>
                      <a:endParaRPr lang="he-IL" sz="1600" b="1" dirty="0"/>
                    </a:p>
                  </a:txBody>
                  <a:tcPr/>
                </a:tc>
                <a:tc>
                  <a:txBody>
                    <a:bodyPr/>
                    <a:lstStyle/>
                    <a:p>
                      <a:pPr rtl="1"/>
                      <a:r>
                        <a:rPr lang="he-IL" sz="1600" b="1" dirty="0" smtClean="0"/>
                        <a:t>בהתאם לסדר עדיפות</a:t>
                      </a:r>
                      <a:r>
                        <a:rPr lang="he-IL" sz="1600" b="1" baseline="0" dirty="0" smtClean="0"/>
                        <a:t> שנקבע ע"י המועצה ובאמצעות </a:t>
                      </a:r>
                      <a:r>
                        <a:rPr lang="he-IL" sz="1600" b="1" baseline="0" dirty="0" err="1" smtClean="0"/>
                        <a:t>תב"ר</a:t>
                      </a:r>
                      <a:r>
                        <a:rPr lang="he-IL" sz="1600" b="1" baseline="0" dirty="0" smtClean="0"/>
                        <a:t>. </a:t>
                      </a:r>
                      <a:endParaRPr lang="he-IL" sz="1600" b="1" dirty="0"/>
                    </a:p>
                  </a:txBody>
                  <a:tcPr/>
                </a:tc>
                <a:tc>
                  <a:txBody>
                    <a:bodyPr/>
                    <a:lstStyle/>
                    <a:p>
                      <a:pPr rtl="1"/>
                      <a:r>
                        <a:rPr lang="he-IL" sz="1600" b="1" dirty="0" smtClean="0"/>
                        <a:t>החלטת האסיפה ממקורות הון האגודה.</a:t>
                      </a:r>
                      <a:endParaRPr lang="he-IL" sz="1600" b="1" dirty="0"/>
                    </a:p>
                  </a:txBody>
                  <a:tcPr/>
                </a:tc>
              </a:tr>
              <a:tr h="382310">
                <a:tc>
                  <a:txBody>
                    <a:bodyPr/>
                    <a:lstStyle/>
                    <a:p>
                      <a:pPr rtl="1"/>
                      <a:r>
                        <a:rPr lang="he-IL" sz="1600" b="1" dirty="0" smtClean="0"/>
                        <a:t>גיוס תרומות</a:t>
                      </a:r>
                      <a:endParaRPr lang="he-IL" sz="1600" b="1" dirty="0"/>
                    </a:p>
                  </a:txBody>
                  <a:tcPr/>
                </a:tc>
                <a:tc>
                  <a:txBody>
                    <a:bodyPr/>
                    <a:lstStyle/>
                    <a:p>
                      <a:pPr rtl="1"/>
                      <a:r>
                        <a:rPr lang="he-IL" sz="1600" b="1" dirty="0" smtClean="0"/>
                        <a:t>מחייב אישור ודרך המועצה.</a:t>
                      </a:r>
                      <a:endParaRPr lang="he-IL" sz="1600" b="1" dirty="0"/>
                    </a:p>
                  </a:txBody>
                  <a:tcPr/>
                </a:tc>
                <a:tc>
                  <a:txBody>
                    <a:bodyPr/>
                    <a:lstStyle/>
                    <a:p>
                      <a:pPr rtl="1"/>
                      <a:r>
                        <a:rPr lang="he-IL" sz="1600" b="1" dirty="0" smtClean="0"/>
                        <a:t>יכולות גיוס באופן ישיר.</a:t>
                      </a:r>
                      <a:endParaRPr lang="he-IL" sz="1600" b="1" dirty="0"/>
                    </a:p>
                  </a:txBody>
                  <a:tcPr/>
                </a:tc>
              </a:tr>
              <a:tr h="783814">
                <a:tc>
                  <a:txBody>
                    <a:bodyPr/>
                    <a:lstStyle/>
                    <a:p>
                      <a:pPr rtl="1"/>
                      <a:r>
                        <a:rPr lang="he-IL" sz="1600" b="1" dirty="0" smtClean="0"/>
                        <a:t>קבלת הלוואות </a:t>
                      </a:r>
                      <a:endParaRPr lang="he-IL" sz="1600" b="1" dirty="0"/>
                    </a:p>
                  </a:txBody>
                  <a:tcPr/>
                </a:tc>
                <a:tc>
                  <a:txBody>
                    <a:bodyPr/>
                    <a:lstStyle/>
                    <a:p>
                      <a:pPr rtl="1"/>
                      <a:r>
                        <a:rPr lang="he-IL" sz="1600" b="1" dirty="0" smtClean="0"/>
                        <a:t>מחייב</a:t>
                      </a:r>
                      <a:r>
                        <a:rPr lang="he-IL" sz="1600" b="1" baseline="0" dirty="0" smtClean="0"/>
                        <a:t> אישור המועצה ומשרד הפנים (ערבות מועצה). </a:t>
                      </a:r>
                      <a:endParaRPr lang="he-IL" sz="1600" b="1" dirty="0"/>
                    </a:p>
                  </a:txBody>
                  <a:tcPr/>
                </a:tc>
                <a:tc>
                  <a:txBody>
                    <a:bodyPr/>
                    <a:lstStyle/>
                    <a:p>
                      <a:pPr rtl="1"/>
                      <a:r>
                        <a:rPr lang="he-IL" sz="1600" b="1" dirty="0" smtClean="0"/>
                        <a:t>מחייב אישור אסיפה</a:t>
                      </a:r>
                      <a:r>
                        <a:rPr lang="he-IL" sz="1600" b="1" baseline="0" dirty="0" smtClean="0"/>
                        <a:t> כללית. </a:t>
                      </a:r>
                      <a:endParaRPr lang="he-IL" sz="1600" b="1" dirty="0"/>
                    </a:p>
                  </a:txBody>
                  <a:tcPr/>
                </a:tc>
              </a:tr>
              <a:tr h="548670">
                <a:tc>
                  <a:txBody>
                    <a:bodyPr/>
                    <a:lstStyle/>
                    <a:p>
                      <a:pPr rtl="1"/>
                      <a:r>
                        <a:rPr lang="he-IL" sz="1600" b="1" dirty="0" smtClean="0"/>
                        <a:t>סיווג הישויות </a:t>
                      </a:r>
                      <a:endParaRPr lang="he-IL" sz="1600" b="1" dirty="0"/>
                    </a:p>
                  </a:txBody>
                  <a:tcPr/>
                </a:tc>
                <a:tc>
                  <a:txBody>
                    <a:bodyPr/>
                    <a:lstStyle/>
                    <a:p>
                      <a:pPr rtl="1"/>
                      <a:r>
                        <a:rPr lang="he-IL" sz="1600" b="1" dirty="0" smtClean="0"/>
                        <a:t>מלכ"ר (מוסד ללא כוונות</a:t>
                      </a:r>
                      <a:r>
                        <a:rPr lang="he-IL" sz="1600" b="1" baseline="0" dirty="0" smtClean="0"/>
                        <a:t> רווח) .</a:t>
                      </a:r>
                      <a:endParaRPr lang="he-IL" sz="1600" b="1" dirty="0"/>
                    </a:p>
                  </a:txBody>
                  <a:tcPr/>
                </a:tc>
                <a:tc>
                  <a:txBody>
                    <a:bodyPr/>
                    <a:lstStyle/>
                    <a:p>
                      <a:pPr rtl="1"/>
                      <a:r>
                        <a:rPr lang="he-IL" sz="1600" b="1" dirty="0" smtClean="0"/>
                        <a:t>מלכ"ר או עסקי.</a:t>
                      </a:r>
                      <a:endParaRPr lang="he-IL" sz="1600" b="1" dirty="0"/>
                    </a:p>
                  </a:txBody>
                  <a:tcPr/>
                </a:tc>
              </a:tr>
              <a:tr h="835907">
                <a:tc>
                  <a:txBody>
                    <a:bodyPr/>
                    <a:lstStyle/>
                    <a:p>
                      <a:pPr rtl="1"/>
                      <a:r>
                        <a:rPr lang="he-IL" sz="1600" b="1" dirty="0" smtClean="0"/>
                        <a:t>אוטונומיה</a:t>
                      </a:r>
                      <a:endParaRPr lang="he-IL" sz="1600" b="1" dirty="0"/>
                    </a:p>
                  </a:txBody>
                  <a:tcPr/>
                </a:tc>
                <a:tc>
                  <a:txBody>
                    <a:bodyPr/>
                    <a:lstStyle/>
                    <a:p>
                      <a:pPr rtl="1"/>
                      <a:r>
                        <a:rPr lang="he-IL" sz="1600" b="1" dirty="0" smtClean="0"/>
                        <a:t>מוגבלת. תלות רבה במועצה. </a:t>
                      </a:r>
                      <a:endParaRPr lang="he-IL" sz="1600" b="1" dirty="0"/>
                    </a:p>
                  </a:txBody>
                  <a:tcPr/>
                </a:tc>
                <a:tc>
                  <a:txBody>
                    <a:bodyPr/>
                    <a:lstStyle/>
                    <a:p>
                      <a:pPr rtl="1"/>
                      <a:r>
                        <a:rPr lang="he-IL" sz="1600" b="1" dirty="0" smtClean="0"/>
                        <a:t>רבה. פועלת מכוח תקנון האגודה ובהתאם להחלטות חבריה. </a:t>
                      </a:r>
                      <a:endParaRPr lang="he-IL" sz="1600" b="1" dirty="0"/>
                    </a:p>
                  </a:txBody>
                  <a:tcPr/>
                </a:tc>
              </a:tr>
              <a:tr h="588231">
                <a:tc>
                  <a:txBody>
                    <a:bodyPr/>
                    <a:lstStyle/>
                    <a:p>
                      <a:pPr rtl="1"/>
                      <a:r>
                        <a:rPr lang="he-IL" sz="1600" b="1" dirty="0" smtClean="0"/>
                        <a:t>וועדת קבלה/קליטה</a:t>
                      </a:r>
                      <a:r>
                        <a:rPr lang="he-IL" sz="1600" b="1" baseline="0" dirty="0" smtClean="0"/>
                        <a:t> </a:t>
                      </a:r>
                      <a:endParaRPr lang="he-IL" sz="1600" b="1" dirty="0"/>
                    </a:p>
                  </a:txBody>
                  <a:tcPr/>
                </a:tc>
                <a:tc>
                  <a:txBody>
                    <a:bodyPr/>
                    <a:lstStyle/>
                    <a:p>
                      <a:pPr rtl="1"/>
                      <a:r>
                        <a:rPr lang="he-IL" sz="1600" b="1" dirty="0" smtClean="0"/>
                        <a:t>אין סמכות להחליט מי ייקלט. </a:t>
                      </a:r>
                      <a:endParaRPr lang="he-IL" sz="1600" b="1" dirty="0"/>
                    </a:p>
                  </a:txBody>
                  <a:tcPr/>
                </a:tc>
                <a:tc>
                  <a:txBody>
                    <a:bodyPr/>
                    <a:lstStyle/>
                    <a:p>
                      <a:pPr rtl="1"/>
                      <a:r>
                        <a:rPr lang="he-IL" sz="1600" b="1" dirty="0" smtClean="0"/>
                        <a:t>לוועדה הסמכות להמליץ מי יתקבל כחבר לאגודה.</a:t>
                      </a:r>
                      <a:endParaRPr lang="he-IL" sz="1600" b="1" dirty="0"/>
                    </a:p>
                  </a:txBody>
                  <a:tcPr/>
                </a:tc>
              </a:tr>
              <a:tr h="727546">
                <a:tc>
                  <a:txBody>
                    <a:bodyPr/>
                    <a:lstStyle/>
                    <a:p>
                      <a:pPr rtl="1"/>
                      <a:r>
                        <a:rPr lang="he-IL" sz="1600" b="1" dirty="0" smtClean="0"/>
                        <a:t>קביעת צביון</a:t>
                      </a:r>
                      <a:r>
                        <a:rPr lang="he-IL" sz="1600" b="1" baseline="0" dirty="0" smtClean="0"/>
                        <a:t> היישוב</a:t>
                      </a:r>
                      <a:endParaRPr lang="he-IL" sz="1600" b="1" dirty="0"/>
                    </a:p>
                  </a:txBody>
                  <a:tcPr/>
                </a:tc>
                <a:tc>
                  <a:txBody>
                    <a:bodyPr/>
                    <a:lstStyle/>
                    <a:p>
                      <a:pPr rtl="1"/>
                      <a:r>
                        <a:rPr lang="he-IL" sz="1600" b="1" dirty="0" smtClean="0"/>
                        <a:t>השפעה נמוכה. </a:t>
                      </a:r>
                      <a:endParaRPr lang="he-IL" sz="1600" b="1" dirty="0"/>
                    </a:p>
                  </a:txBody>
                  <a:tcPr/>
                </a:tc>
                <a:tc>
                  <a:txBody>
                    <a:bodyPr/>
                    <a:lstStyle/>
                    <a:p>
                      <a:pPr rtl="1"/>
                      <a:r>
                        <a:rPr lang="he-IL" sz="1600" b="1" dirty="0" smtClean="0"/>
                        <a:t>יכולת השפעה</a:t>
                      </a:r>
                      <a:r>
                        <a:rPr lang="he-IL" sz="1600" b="1" baseline="0" dirty="0" smtClean="0"/>
                        <a:t> גבוהה בהתאם לאסיפה כללית. </a:t>
                      </a:r>
                      <a:endParaRPr lang="he-IL" sz="1600" b="1" dirty="0"/>
                    </a:p>
                  </a:txBody>
                  <a:tcPr/>
                </a:tc>
              </a:tr>
            </a:tbl>
          </a:graphicData>
        </a:graphic>
      </p:graphicFrame>
    </p:spTree>
    <p:extLst>
      <p:ext uri="{BB962C8B-B14F-4D97-AF65-F5344CB8AC3E}">
        <p14:creationId xmlns:p14="http://schemas.microsoft.com/office/powerpoint/2010/main" val="3911555803"/>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715453" y="188640"/>
            <a:ext cx="7016824" cy="1152128"/>
          </a:xfrm>
        </p:spPr>
        <p:txBody>
          <a:bodyPr>
            <a:normAutofit/>
          </a:bodyPr>
          <a:lstStyle/>
          <a:p>
            <a:r>
              <a:rPr lang="he-IL" b="1" dirty="0" smtClean="0">
                <a:solidFill>
                  <a:srgbClr val="713605"/>
                </a:solidFill>
                <a:latin typeface="Guttman Kav" pitchFamily="2" charset="-79"/>
                <a:cs typeface="Guttman Kav" pitchFamily="2" charset="-79"/>
              </a:rPr>
              <a:t>הוועד המקומי במפלסים</a:t>
            </a:r>
            <a:endParaRPr lang="he-IL" b="1" dirty="0">
              <a:solidFill>
                <a:srgbClr val="713605"/>
              </a:solidFill>
              <a:latin typeface="Guttman Kav" pitchFamily="2" charset="-79"/>
              <a:cs typeface="Guttman Kav" pitchFamily="2" charset="-79"/>
            </a:endParaRPr>
          </a:p>
        </p:txBody>
      </p:sp>
      <p:sp>
        <p:nvSpPr>
          <p:cNvPr id="17" name="כותרת 1"/>
          <p:cNvSpPr txBox="1">
            <a:spLocks/>
          </p:cNvSpPr>
          <p:nvPr/>
        </p:nvSpPr>
        <p:spPr>
          <a:xfrm>
            <a:off x="0" y="6569968"/>
            <a:ext cx="9144000" cy="288032"/>
          </a:xfrm>
          <a:prstGeom prst="rect">
            <a:avLst/>
          </a:prstGeom>
          <a:gradFill flip="none" rotWithShape="1">
            <a:gsLst>
              <a:gs pos="7500">
                <a:srgbClr val="93AF62"/>
              </a:gs>
              <a:gs pos="50000">
                <a:srgbClr val="8AA655"/>
              </a:gs>
              <a:gs pos="0">
                <a:schemeClr val="accent3">
                  <a:lumMod val="75000"/>
                </a:schemeClr>
              </a:gs>
              <a:gs pos="10000">
                <a:srgbClr val="9CB86E"/>
              </a:gs>
              <a:gs pos="100000">
                <a:srgbClr val="156B13"/>
              </a:gs>
            </a:gsLst>
            <a:lin ang="2700000" scaled="1"/>
            <a:tileRect/>
          </a:gradFill>
        </p:spPr>
        <p:txBody>
          <a:bodyPr vert="horz" lIns="91440" tIns="45720" rIns="91440" bIns="45720" rtlCol="1" anchor="ctr">
            <a:normAutofit fontScale="6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endParaRPr lang="he-IL" sz="2400" dirty="0">
              <a:solidFill>
                <a:schemeClr val="bg1"/>
              </a:solidFill>
              <a:cs typeface="+mn-cs"/>
            </a:endParaRPr>
          </a:p>
        </p:txBody>
      </p:sp>
      <p:sp>
        <p:nvSpPr>
          <p:cNvPr id="15" name="TextBox 14"/>
          <p:cNvSpPr txBox="1"/>
          <p:nvPr/>
        </p:nvSpPr>
        <p:spPr>
          <a:xfrm>
            <a:off x="52304" y="6529318"/>
            <a:ext cx="648072" cy="369332"/>
          </a:xfrm>
          <a:prstGeom prst="rect">
            <a:avLst/>
          </a:prstGeom>
          <a:noFill/>
        </p:spPr>
        <p:txBody>
          <a:bodyPr wrap="square" rtlCol="1">
            <a:spAutoFit/>
          </a:bodyPr>
          <a:lstStyle/>
          <a:p>
            <a:pPr algn="ctr"/>
            <a:fld id="{8B525290-ED1C-4397-AFD9-F08B02C2EB9C}" type="slidenum">
              <a:rPr lang="he-IL" smtClean="0">
                <a:solidFill>
                  <a:srgbClr val="713605"/>
                </a:solidFill>
              </a:rPr>
              <a:pPr algn="ctr"/>
              <a:t>9</a:t>
            </a:fld>
            <a:endParaRPr lang="he-IL" dirty="0">
              <a:solidFill>
                <a:srgbClr val="713605"/>
              </a:solidFill>
            </a:endParaRPr>
          </a:p>
        </p:txBody>
      </p:sp>
      <p:sp>
        <p:nvSpPr>
          <p:cNvPr id="16" name="מציין מיקום של כותרת תחתונה 15"/>
          <p:cNvSpPr>
            <a:spLocks noGrp="1"/>
          </p:cNvSpPr>
          <p:nvPr>
            <p:ph type="ftr" sz="quarter" idx="11"/>
          </p:nvPr>
        </p:nvSpPr>
        <p:spPr>
          <a:xfrm>
            <a:off x="1763689" y="6500367"/>
            <a:ext cx="5939758" cy="357633"/>
          </a:xfrm>
        </p:spPr>
        <p:txBody>
          <a:bodyPr/>
          <a:lstStyle/>
          <a:p>
            <a:r>
              <a:rPr lang="he-IL" sz="1600" dirty="0" smtClean="0">
                <a:solidFill>
                  <a:srgbClr val="713605"/>
                </a:solidFill>
              </a:rPr>
              <a:t>מידע לוועד מנהל של האגודה הקהילתית- תחילת קדנציה שנת 2013</a:t>
            </a:r>
            <a:endParaRPr lang="he-IL" sz="1600" dirty="0">
              <a:solidFill>
                <a:srgbClr val="713605"/>
              </a:solidFill>
            </a:endParaRPr>
          </a:p>
        </p:txBody>
      </p:sp>
      <p:sp>
        <p:nvSpPr>
          <p:cNvPr id="18" name="מלבן 17"/>
          <p:cNvSpPr/>
          <p:nvPr/>
        </p:nvSpPr>
        <p:spPr>
          <a:xfrm>
            <a:off x="376340" y="1997839"/>
            <a:ext cx="8372124" cy="461665"/>
          </a:xfrm>
          <a:prstGeom prst="rect">
            <a:avLst/>
          </a:prstGeom>
        </p:spPr>
        <p:txBody>
          <a:bodyPr wrap="square">
            <a:spAutoFit/>
          </a:bodyPr>
          <a:lstStyle/>
          <a:p>
            <a:endParaRPr lang="en-US" sz="2400" dirty="0"/>
          </a:p>
        </p:txBody>
      </p:sp>
      <p:sp>
        <p:nvSpPr>
          <p:cNvPr id="22" name="לחצן פעולה: חזרה 21">
            <a:hlinkClick r:id="" action="ppaction://hlinkshowjump?jump=lastslideviewed" highlightClick="1"/>
          </p:cNvPr>
          <p:cNvSpPr/>
          <p:nvPr/>
        </p:nvSpPr>
        <p:spPr>
          <a:xfrm>
            <a:off x="7703447" y="69359"/>
            <a:ext cx="1368425" cy="504825"/>
          </a:xfrm>
          <a:prstGeom prst="actionButtonRetur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pic>
        <p:nvPicPr>
          <p:cNvPr id="1026" name="Picture 2" descr="D:\וועד\טפסים\לוגואים של האגודה\logo mefalsim agud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66019"/>
            <a:ext cx="1187504" cy="1651489"/>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מחבר ישר 27"/>
          <p:cNvCxnSpPr/>
          <p:nvPr/>
        </p:nvCxnSpPr>
        <p:spPr>
          <a:xfrm flipH="1">
            <a:off x="1432848" y="692696"/>
            <a:ext cx="5573380" cy="0"/>
          </a:xfrm>
          <a:prstGeom prst="line">
            <a:avLst/>
          </a:prstGeom>
          <a:ln w="69850">
            <a:solidFill>
              <a:srgbClr val="BBCA70"/>
            </a:solidFill>
          </a:ln>
        </p:spPr>
        <p:style>
          <a:lnRef idx="1">
            <a:schemeClr val="accent1"/>
          </a:lnRef>
          <a:fillRef idx="0">
            <a:schemeClr val="accent1"/>
          </a:fillRef>
          <a:effectRef idx="0">
            <a:schemeClr val="accent1"/>
          </a:effectRef>
          <a:fontRef idx="minor">
            <a:schemeClr val="tx1"/>
          </a:fontRef>
        </p:style>
      </p:cxnSp>
      <p:sp>
        <p:nvSpPr>
          <p:cNvPr id="2" name="מלבן 1"/>
          <p:cNvSpPr/>
          <p:nvPr/>
        </p:nvSpPr>
        <p:spPr>
          <a:xfrm>
            <a:off x="376340" y="1996535"/>
            <a:ext cx="8208912" cy="2585323"/>
          </a:xfrm>
          <a:prstGeom prst="rect">
            <a:avLst/>
          </a:prstGeom>
        </p:spPr>
        <p:txBody>
          <a:bodyPr wrap="square">
            <a:spAutoFit/>
          </a:bodyPr>
          <a:lstStyle/>
          <a:p>
            <a:pPr algn="just"/>
            <a:r>
              <a:rPr lang="he-IL" dirty="0" smtClean="0"/>
              <a:t>בבחירות האחרונות לראשות המועצה והוועדים המקומיים. מפלסים היה היישוב היחידי שיכל להגיש רשימות מועמדים ללא אישור משרד הפנים. וזאת, עקב מספר התושבים שאינם חברי האגודה החקלאית. בסוף 2012 לא הוגשה רשימת מועמדים לוועד המקומי, ולכן זהות הוועדים עם האגודה החקלאית המשיכה להתקיים.</a:t>
            </a:r>
          </a:p>
          <a:p>
            <a:pPr algn="just"/>
            <a:r>
              <a:rPr lang="he-IL" dirty="0" smtClean="0"/>
              <a:t>למרות קיומו של וועד מקומי במפלסים. ישנה האצלת סמכויות מוחלטת לוועד המנהל של האגודה הקהילתית. (ניהול תקציב, </a:t>
            </a:r>
            <a:r>
              <a:rPr lang="he-IL" dirty="0" err="1" smtClean="0"/>
              <a:t>תב"רים</a:t>
            </a:r>
            <a:r>
              <a:rPr lang="he-IL" dirty="0"/>
              <a:t>-</a:t>
            </a:r>
            <a:r>
              <a:rPr lang="he-IL" dirty="0" smtClean="0"/>
              <a:t>תקציב בלתי רגיל </a:t>
            </a:r>
            <a:r>
              <a:rPr lang="he-IL" dirty="0" err="1" smtClean="0"/>
              <a:t>וכו</a:t>
            </a:r>
            <a:r>
              <a:rPr lang="he-IL" dirty="0" smtClean="0"/>
              <a:t>'..) האצלת הסמכויות מתבססת על סטטוס קוו. ובמקרים מסוימים עלולה להיות התנגשות באינטרסים.</a:t>
            </a:r>
          </a:p>
          <a:p>
            <a:pPr algn="just"/>
            <a:r>
              <a:rPr lang="he-IL" dirty="0" smtClean="0"/>
              <a:t>הוועד המקומי עדיין נושא באחריות המשפטית מול מוסדות המדינה.</a:t>
            </a:r>
          </a:p>
          <a:p>
            <a:pPr algn="just"/>
            <a:endParaRPr lang="he-IL" dirty="0"/>
          </a:p>
        </p:txBody>
      </p:sp>
    </p:spTree>
    <p:extLst>
      <p:ext uri="{BB962C8B-B14F-4D97-AF65-F5344CB8AC3E}">
        <p14:creationId xmlns:p14="http://schemas.microsoft.com/office/powerpoint/2010/main" val="1433130505"/>
      </p:ext>
    </p:extLst>
  </p:cSld>
  <p:clrMapOvr>
    <a:masterClrMapping/>
  </p:clrMapOvr>
  <mc:AlternateContent xmlns:mc="http://schemas.openxmlformats.org/markup-compatibility/2006" xmlns:p14="http://schemas.microsoft.com/office/powerpoint/2010/main">
    <mc:Choice Requires="p14">
      <p:transition spd="slow">
        <p14:flip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2940</TotalTime>
  <Words>1688</Words>
  <Application>Microsoft Office PowerPoint</Application>
  <PresentationFormat>‫הצגה על המסך (4:3)</PresentationFormat>
  <Paragraphs>215</Paragraphs>
  <Slides>15</Slides>
  <Notes>15</Notes>
  <HiddenSlides>0</HiddenSlides>
  <MMClips>0</MMClips>
  <ScaleCrop>false</ScaleCrop>
  <HeadingPairs>
    <vt:vector size="4" baseType="variant">
      <vt:variant>
        <vt:lpstr>ערכת נושא</vt:lpstr>
      </vt:variant>
      <vt:variant>
        <vt:i4>1</vt:i4>
      </vt:variant>
      <vt:variant>
        <vt:lpstr>כותרות שקופיות</vt:lpstr>
      </vt:variant>
      <vt:variant>
        <vt:i4>15</vt:i4>
      </vt:variant>
    </vt:vector>
  </HeadingPairs>
  <TitlesOfParts>
    <vt:vector size="16" baseType="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תקציב אגודה לשנת 2011</dc:title>
  <dc:creator>Caplan Moshe</dc:creator>
  <cp:lastModifiedBy>Caplan Moshe</cp:lastModifiedBy>
  <cp:revision>96</cp:revision>
  <dcterms:created xsi:type="dcterms:W3CDTF">2012-01-05T21:07:04Z</dcterms:created>
  <dcterms:modified xsi:type="dcterms:W3CDTF">2013-09-11T17:12:15Z</dcterms:modified>
</cp:coreProperties>
</file>